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258" r:id="rId4"/>
    <p:sldId id="306" r:id="rId5"/>
    <p:sldId id="308" r:id="rId6"/>
    <p:sldId id="277" r:id="rId7"/>
    <p:sldId id="283" r:id="rId8"/>
    <p:sldId id="307" r:id="rId9"/>
    <p:sldId id="278" r:id="rId10"/>
    <p:sldId id="284" r:id="rId11"/>
    <p:sldId id="309" r:id="rId12"/>
    <p:sldId id="279" r:id="rId13"/>
    <p:sldId id="280" r:id="rId14"/>
    <p:sldId id="285" r:id="rId15"/>
    <p:sldId id="310" r:id="rId16"/>
    <p:sldId id="281" r:id="rId17"/>
    <p:sldId id="282" r:id="rId18"/>
    <p:sldId id="286" r:id="rId19"/>
    <p:sldId id="311" r:id="rId20"/>
    <p:sldId id="287" r:id="rId21"/>
    <p:sldId id="288" r:id="rId22"/>
    <p:sldId id="289" r:id="rId23"/>
    <p:sldId id="290" r:id="rId24"/>
    <p:sldId id="295" r:id="rId25"/>
    <p:sldId id="296" r:id="rId26"/>
    <p:sldId id="298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585"/>
    <a:srgbClr val="110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 varScale="1">
        <p:scale>
          <a:sx n="79" d="100"/>
          <a:sy n="79" d="100"/>
        </p:scale>
        <p:origin x="11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R-t_rJn5k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4172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dirty="0"/>
              <a:t>ỦY BAN NHÂN DÂN QUẬN TÂN BÌNH</a:t>
            </a:r>
            <a:br>
              <a:rPr lang="en-US" sz="2300" dirty="0"/>
            </a:br>
            <a:r>
              <a:rPr lang="en-US" sz="2300" b="1" dirty="0"/>
              <a:t>PHÒNG GIÁO DỤC VÀ ĐÀO TẠO TÂN BÌNH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Autofit/>
          </a:bodyPr>
          <a:lstStyle/>
          <a:p>
            <a:r>
              <a:rPr lang="en-US" sz="3600" b="1" kern="1500" dirty="0">
                <a:solidFill>
                  <a:srgbClr val="110882"/>
                </a:solidFill>
              </a:rPr>
              <a:t>CHUYÊN ĐỀ</a:t>
            </a:r>
            <a:endParaRPr lang="en-US" sz="3600" kern="1500" dirty="0">
              <a:solidFill>
                <a:srgbClr val="110882"/>
              </a:solidFill>
            </a:endParaRPr>
          </a:p>
          <a:p>
            <a:r>
              <a:rPr lang="en-US" sz="4000" b="1" dirty="0">
                <a:solidFill>
                  <a:srgbClr val="FF0000"/>
                </a:solidFill>
              </a:rPr>
              <a:t>DẠY HỌC VÀ KHẮC PHỤC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 LỖI CHÍNH TẢ PHƯƠNG NGỮ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Ở TIỂU HỌC</a:t>
            </a:r>
          </a:p>
          <a:p>
            <a:r>
              <a:rPr lang="en-US" sz="4000" b="1" i="1" dirty="0" err="1">
                <a:solidFill>
                  <a:srgbClr val="170585"/>
                </a:solidFill>
              </a:rPr>
              <a:t>Ngày</a:t>
            </a:r>
            <a:r>
              <a:rPr lang="en-US" sz="4000" b="1" i="1" dirty="0">
                <a:solidFill>
                  <a:srgbClr val="170585"/>
                </a:solidFill>
              </a:rPr>
              <a:t> 07 </a:t>
            </a:r>
            <a:r>
              <a:rPr lang="en-US" sz="4000" b="1" i="1" dirty="0" err="1">
                <a:solidFill>
                  <a:srgbClr val="170585"/>
                </a:solidFill>
              </a:rPr>
              <a:t>tháng</a:t>
            </a:r>
            <a:r>
              <a:rPr lang="en-US" sz="4000" b="1" i="1" dirty="0">
                <a:solidFill>
                  <a:srgbClr val="170585"/>
                </a:solidFill>
              </a:rPr>
              <a:t> 8 </a:t>
            </a:r>
            <a:r>
              <a:rPr lang="en-US" sz="4000" b="1" i="1" dirty="0" err="1">
                <a:solidFill>
                  <a:srgbClr val="170585"/>
                </a:solidFill>
              </a:rPr>
              <a:t>năm</a:t>
            </a:r>
            <a:r>
              <a:rPr lang="en-US" sz="4000" b="1" i="1" dirty="0">
                <a:solidFill>
                  <a:srgbClr val="170585"/>
                </a:solidFill>
              </a:rPr>
              <a:t> 2017</a:t>
            </a:r>
            <a:endParaRPr lang="en-US" sz="4000" i="1" dirty="0">
              <a:solidFill>
                <a:srgbClr val="17058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Nguyên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lỗi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âm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đầu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1470" y="1000108"/>
            <a:ext cx="8053719" cy="541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vi-VN" sz="3600" b="1"/>
              <a:t>Trong </a:t>
            </a:r>
            <a:r>
              <a:rPr lang="en-US" sz="3600" b="1"/>
              <a:t>cách phát âm </a:t>
            </a:r>
            <a:r>
              <a:rPr lang="vi-VN" sz="3600" b="1"/>
              <a:t>Bắc và Nam có sự lẫn lộn giữa các chữ ghi âm đầu </a:t>
            </a:r>
            <a:r>
              <a:rPr lang="vi-VN" sz="3600" b="1" i="1">
                <a:solidFill>
                  <a:srgbClr val="FF0000"/>
                </a:solidFill>
              </a:rPr>
              <a:t>ch/tr, s/x. d/gi</a:t>
            </a:r>
            <a:r>
              <a:rPr lang="vi-VN" sz="3600" b="1"/>
              <a:t>. Mặt khác, người Miền Nam còn lẫn lộn </a:t>
            </a:r>
            <a:r>
              <a:rPr lang="vi-VN" sz="3600" b="1" i="1">
                <a:solidFill>
                  <a:srgbClr val="FF0000"/>
                </a:solidFill>
              </a:rPr>
              <a:t>v</a:t>
            </a:r>
            <a:r>
              <a:rPr lang="vi-VN" sz="3600" b="1">
                <a:solidFill>
                  <a:srgbClr val="FF0000"/>
                </a:solidFill>
              </a:rPr>
              <a:t> </a:t>
            </a:r>
            <a:r>
              <a:rPr lang="vi-VN" sz="3600" b="1"/>
              <a:t>và </a:t>
            </a:r>
            <a:r>
              <a:rPr lang="vi-VN" sz="3600" b="1" i="1">
                <a:solidFill>
                  <a:srgbClr val="FF0000"/>
                </a:solidFill>
              </a:rPr>
              <a:t>d</a:t>
            </a:r>
            <a:endParaRPr lang="en-US" sz="3600" b="1" i="1">
              <a:solidFill>
                <a:srgbClr val="FF0000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vi-VN" sz="3600" b="1"/>
              <a:t>Ngoài ra, trong quy ước về chữ quốc ngữ, một âm ghi bằng 2 hoặc 3 dạng (ví dụ: </a:t>
            </a:r>
            <a:r>
              <a:rPr lang="vi-VN" sz="3600" b="1" i="1">
                <a:solidFill>
                  <a:srgbClr val="FF0000"/>
                </a:solidFill>
              </a:rPr>
              <a:t>/k/</a:t>
            </a:r>
            <a:r>
              <a:rPr lang="vi-VN" sz="3600" b="1"/>
              <a:t> ghi bằng </a:t>
            </a:r>
            <a:r>
              <a:rPr lang="vi-VN" sz="3600" b="1" i="1">
                <a:solidFill>
                  <a:srgbClr val="FF0000"/>
                </a:solidFill>
              </a:rPr>
              <a:t>c,</a:t>
            </a:r>
            <a:r>
              <a:rPr lang="en-US" sz="3600" b="1" i="1">
                <a:solidFill>
                  <a:srgbClr val="FF0000"/>
                </a:solidFill>
              </a:rPr>
              <a:t> </a:t>
            </a:r>
            <a:r>
              <a:rPr lang="vi-VN" sz="3600" b="1" i="1">
                <a:solidFill>
                  <a:srgbClr val="FF0000"/>
                </a:solidFill>
              </a:rPr>
              <a:t>k,</a:t>
            </a:r>
            <a:r>
              <a:rPr lang="en-US" sz="3600" b="1" i="1">
                <a:solidFill>
                  <a:srgbClr val="FF0000"/>
                </a:solidFill>
              </a:rPr>
              <a:t> </a:t>
            </a:r>
            <a:r>
              <a:rPr lang="vi-VN" sz="3600" b="1" i="1">
                <a:solidFill>
                  <a:srgbClr val="FF0000"/>
                </a:solidFill>
              </a:rPr>
              <a:t>qu</a:t>
            </a:r>
            <a:r>
              <a:rPr lang="vi-VN" sz="3600" b="1"/>
              <a:t>…)</a:t>
            </a:r>
            <a:r>
              <a:rPr lang="en-US" sz="3600" b="1"/>
              <a:t>,</a:t>
            </a:r>
            <a:r>
              <a:rPr lang="vi-VN" sz="3600" b="1"/>
              <a:t> </a:t>
            </a:r>
            <a:r>
              <a:rPr lang="en-US" sz="3600" b="1"/>
              <a:t>tuy </a:t>
            </a:r>
            <a:r>
              <a:rPr lang="vi-VN" sz="3600" b="1"/>
              <a:t>có những quy định riêng cho mỗi dạng, nhưng đối với học sinh tiểu học (nhất là học sinh yếu) thì rất dễ lẫn lộn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0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57222" y="244998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 NHÓM ÂM CHÍNH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NHÓM ÂM CHÍNH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0236" y="785794"/>
            <a:ext cx="8154136" cy="112088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200" b="1"/>
              <a:t>Học sinh thường lẫn lộn một số chữ cái ghi các âm chính sau</a:t>
            </a:r>
            <a:endParaRPr lang="en-U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0236" y="1428736"/>
            <a:ext cx="9440020" cy="4653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400" b="1" i="1"/>
              <a:t>+   </a:t>
            </a:r>
            <a:r>
              <a:rPr lang="vi-VN" sz="3400" b="1" i="1">
                <a:solidFill>
                  <a:srgbClr val="FF0000"/>
                </a:solidFill>
              </a:rPr>
              <a:t>ai/ay/ây</a:t>
            </a:r>
            <a:r>
              <a:rPr lang="vi-VN" sz="3400" b="1" i="1"/>
              <a:t>: </a:t>
            </a:r>
            <a:r>
              <a:rPr lang="en-US" sz="3400" b="1" i="1"/>
              <a:t>  </a:t>
            </a:r>
            <a:r>
              <a:rPr lang="vi-VN" sz="3400"/>
              <a:t>Bàn t</a:t>
            </a:r>
            <a:r>
              <a:rPr lang="vi-VN" sz="3400" b="1" u="sng">
                <a:solidFill>
                  <a:srgbClr val="FF0000"/>
                </a:solidFill>
              </a:rPr>
              <a:t>ai</a:t>
            </a:r>
            <a:r>
              <a:rPr lang="vi-VN" sz="3400"/>
              <a:t>, đi c</a:t>
            </a:r>
            <a:r>
              <a:rPr lang="vi-VN" sz="3400" b="1" u="sng">
                <a:solidFill>
                  <a:srgbClr val="FF0000"/>
                </a:solidFill>
              </a:rPr>
              <a:t>ầy</a:t>
            </a:r>
            <a:r>
              <a:rPr lang="vi-VN" sz="3400"/>
              <a:t>, d</a:t>
            </a:r>
            <a:r>
              <a:rPr lang="vi-VN" sz="3400" b="1" u="sng">
                <a:solidFill>
                  <a:srgbClr val="FF0000"/>
                </a:solidFill>
              </a:rPr>
              <a:t>ậy</a:t>
            </a:r>
            <a:r>
              <a:rPr lang="vi-VN" sz="3400"/>
              <a:t> học…</a:t>
            </a:r>
            <a:endParaRPr lang="en-US" sz="3400"/>
          </a:p>
          <a:p>
            <a:pPr algn="just"/>
            <a:r>
              <a:rPr lang="vi-VN" sz="3400" b="1" i="1"/>
              <a:t>+</a:t>
            </a:r>
            <a:r>
              <a:rPr lang="en-US" sz="3400" b="1" i="1"/>
              <a:t>   </a:t>
            </a:r>
            <a:r>
              <a:rPr lang="vi-VN" sz="3400" b="1" i="1">
                <a:solidFill>
                  <a:srgbClr val="FF0000"/>
                </a:solidFill>
              </a:rPr>
              <a:t>ao/au/âu</a:t>
            </a:r>
            <a:r>
              <a:rPr lang="vi-VN" sz="3400" b="1" i="1"/>
              <a:t>: </a:t>
            </a:r>
            <a:r>
              <a:rPr lang="en-US" sz="3400" b="1" i="1"/>
              <a:t>  </a:t>
            </a:r>
            <a:r>
              <a:rPr lang="vi-VN" sz="3400"/>
              <a:t>Hôm s</a:t>
            </a:r>
            <a:r>
              <a:rPr lang="vi-VN" sz="3400" b="1" u="sng">
                <a:solidFill>
                  <a:srgbClr val="FF0000"/>
                </a:solidFill>
              </a:rPr>
              <a:t>ao</a:t>
            </a:r>
            <a:r>
              <a:rPr lang="vi-VN" sz="3400"/>
              <a:t>, m</a:t>
            </a:r>
            <a:r>
              <a:rPr lang="vi-VN" sz="3400" b="1" u="sng">
                <a:solidFill>
                  <a:srgbClr val="FF0000"/>
                </a:solidFill>
              </a:rPr>
              <a:t>ầu</a:t>
            </a:r>
            <a:r>
              <a:rPr lang="vi-VN" sz="3400"/>
              <a:t> đỏ…</a:t>
            </a:r>
            <a:endParaRPr lang="en-US" sz="3400"/>
          </a:p>
          <a:p>
            <a:pPr algn="just"/>
            <a:r>
              <a:rPr lang="vi-VN" sz="3400" b="1" i="1"/>
              <a:t>+</a:t>
            </a:r>
            <a:r>
              <a:rPr lang="en-US" sz="3400" b="1" i="1"/>
              <a:t>   </a:t>
            </a:r>
            <a:r>
              <a:rPr lang="vi-VN" sz="3400" b="1" i="1">
                <a:solidFill>
                  <a:srgbClr val="FF0000"/>
                </a:solidFill>
              </a:rPr>
              <a:t>iu/êu/iêu</a:t>
            </a:r>
            <a:r>
              <a:rPr lang="vi-VN" sz="3400" b="1" i="1"/>
              <a:t>:</a:t>
            </a:r>
            <a:r>
              <a:rPr lang="en-US" sz="3400" b="1" i="1"/>
              <a:t>  </a:t>
            </a:r>
            <a:r>
              <a:rPr lang="vi-VN" sz="3400" b="1" i="1"/>
              <a:t> </a:t>
            </a:r>
            <a:r>
              <a:rPr lang="vi-VN" sz="3400"/>
              <a:t>ch</a:t>
            </a:r>
            <a:r>
              <a:rPr lang="vi-VN" sz="3400" b="1" u="sng">
                <a:solidFill>
                  <a:srgbClr val="FF0000"/>
                </a:solidFill>
              </a:rPr>
              <a:t>ìu</a:t>
            </a:r>
            <a:r>
              <a:rPr lang="vi-VN" sz="3400"/>
              <a:t> chuộng, l</a:t>
            </a:r>
            <a:r>
              <a:rPr lang="vi-VN" sz="3400" b="1" u="sng">
                <a:solidFill>
                  <a:srgbClr val="FF0000"/>
                </a:solidFill>
              </a:rPr>
              <a:t>im</a:t>
            </a:r>
            <a:r>
              <a:rPr lang="vi-VN" sz="3400"/>
              <a:t> khiết, cây n</a:t>
            </a:r>
            <a:r>
              <a:rPr lang="vi-VN" sz="3400" b="1" u="sng">
                <a:solidFill>
                  <a:srgbClr val="FF0000"/>
                </a:solidFill>
              </a:rPr>
              <a:t>iu</a:t>
            </a:r>
            <a:r>
              <a:rPr lang="vi-VN" sz="3400"/>
              <a:t>…</a:t>
            </a:r>
            <a:endParaRPr lang="en-US" sz="3400"/>
          </a:p>
          <a:p>
            <a:pPr algn="just"/>
            <a:r>
              <a:rPr lang="vi-VN" sz="3400" b="1" i="1"/>
              <a:t>+</a:t>
            </a:r>
            <a:r>
              <a:rPr lang="en-US" sz="3400" b="1" i="1"/>
              <a:t>   </a:t>
            </a:r>
            <a:r>
              <a:rPr lang="vi-VN" sz="3400" b="1" i="1">
                <a:solidFill>
                  <a:srgbClr val="FF0000"/>
                </a:solidFill>
              </a:rPr>
              <a:t>oi/ôi/ơi</a:t>
            </a:r>
            <a:r>
              <a:rPr lang="vi-VN" sz="3400" b="1" i="1"/>
              <a:t>: </a:t>
            </a:r>
            <a:r>
              <a:rPr lang="en-US" sz="3400" b="1" i="1"/>
              <a:t>  </a:t>
            </a:r>
            <a:r>
              <a:rPr lang="vi-VN" sz="3400"/>
              <a:t>n</a:t>
            </a:r>
            <a:r>
              <a:rPr lang="vi-VN" sz="3400" b="1" u="sng">
                <a:solidFill>
                  <a:srgbClr val="FF0000"/>
                </a:solidFill>
              </a:rPr>
              <a:t>ôi</a:t>
            </a:r>
            <a:r>
              <a:rPr lang="vi-VN" sz="3400" u="sng"/>
              <a:t> </a:t>
            </a:r>
            <a:r>
              <a:rPr lang="vi-VN" sz="3400"/>
              <a:t>gương, x</a:t>
            </a:r>
            <a:r>
              <a:rPr lang="vi-VN" sz="3400" b="1" u="sng">
                <a:solidFill>
                  <a:srgbClr val="FF0000"/>
                </a:solidFill>
              </a:rPr>
              <a:t>oi</a:t>
            </a:r>
            <a:r>
              <a:rPr lang="vi-VN" sz="3400"/>
              <a:t> nếp…</a:t>
            </a:r>
            <a:endParaRPr lang="en-US" sz="3400"/>
          </a:p>
          <a:p>
            <a:pPr algn="just"/>
            <a:r>
              <a:rPr lang="vi-VN" sz="3400" b="1" i="1"/>
              <a:t>+</a:t>
            </a:r>
            <a:r>
              <a:rPr lang="en-US" sz="3400" b="1" i="1"/>
              <a:t>   </a:t>
            </a:r>
            <a:r>
              <a:rPr lang="vi-VN" sz="3400" b="1" i="1">
                <a:solidFill>
                  <a:srgbClr val="FF0000"/>
                </a:solidFill>
              </a:rPr>
              <a:t>ăm/âm</a:t>
            </a:r>
            <a:r>
              <a:rPr lang="vi-VN" sz="3400" b="1" i="1"/>
              <a:t>: </a:t>
            </a:r>
            <a:r>
              <a:rPr lang="en-US" sz="3400" b="1" i="1"/>
              <a:t>  </a:t>
            </a:r>
            <a:r>
              <a:rPr lang="vi-VN" sz="3400"/>
              <a:t>con t</a:t>
            </a:r>
            <a:r>
              <a:rPr lang="vi-VN" sz="3400" b="1" u="sng">
                <a:solidFill>
                  <a:srgbClr val="FF0000"/>
                </a:solidFill>
              </a:rPr>
              <a:t>ầm</a:t>
            </a:r>
            <a:r>
              <a:rPr lang="vi-VN" sz="3400"/>
              <a:t>, sưu t</a:t>
            </a:r>
            <a:r>
              <a:rPr lang="vi-VN" sz="3400" b="1" u="sng">
                <a:solidFill>
                  <a:srgbClr val="FF0000"/>
                </a:solidFill>
              </a:rPr>
              <a:t>ằm</a:t>
            </a:r>
            <a:r>
              <a:rPr lang="vi-VN" sz="3400"/>
              <a:t>, bụi b</a:t>
            </a:r>
            <a:r>
              <a:rPr lang="vi-VN" sz="3400" b="1" u="sng">
                <a:solidFill>
                  <a:srgbClr val="FF0000"/>
                </a:solidFill>
              </a:rPr>
              <a:t>ậm</a:t>
            </a:r>
            <a:r>
              <a:rPr lang="vi-VN" sz="3400"/>
              <a:t>…</a:t>
            </a:r>
            <a:endParaRPr lang="en-US" sz="3400"/>
          </a:p>
          <a:p>
            <a:pPr algn="just"/>
            <a:r>
              <a:rPr lang="vi-VN" sz="3400" b="1" i="1"/>
              <a:t>+</a:t>
            </a:r>
            <a:r>
              <a:rPr lang="en-US" sz="3400" b="1" i="1"/>
              <a:t>  </a:t>
            </a:r>
            <a:r>
              <a:rPr lang="vi-VN" sz="3400" b="1" i="1">
                <a:solidFill>
                  <a:srgbClr val="FF0000"/>
                </a:solidFill>
              </a:rPr>
              <a:t>im/iêm/êm/em</a:t>
            </a:r>
            <a:r>
              <a:rPr lang="vi-VN" sz="3400" b="1" i="1"/>
              <a:t>:</a:t>
            </a:r>
            <a:r>
              <a:rPr lang="en-US" sz="3400" b="1" i="1"/>
              <a:t>  </a:t>
            </a:r>
            <a:r>
              <a:rPr lang="vi-VN" sz="3400" b="1" i="1"/>
              <a:t> </a:t>
            </a:r>
            <a:r>
              <a:rPr lang="vi-VN" sz="3400"/>
              <a:t>t</a:t>
            </a:r>
            <a:r>
              <a:rPr lang="vi-VN" sz="3400" b="1" u="sng">
                <a:solidFill>
                  <a:srgbClr val="FF0000"/>
                </a:solidFill>
              </a:rPr>
              <a:t>im</a:t>
            </a:r>
            <a:r>
              <a:rPr lang="vi-VN" sz="3400" u="sng"/>
              <a:t> </a:t>
            </a:r>
            <a:r>
              <a:rPr lang="vi-VN" sz="3400"/>
              <a:t>thuốc, lúa ch</a:t>
            </a:r>
            <a:r>
              <a:rPr lang="vi-VN" sz="3400" b="1" u="sng">
                <a:solidFill>
                  <a:srgbClr val="FF0000"/>
                </a:solidFill>
              </a:rPr>
              <a:t>im</a:t>
            </a:r>
            <a:r>
              <a:rPr lang="vi-VN" sz="3400"/>
              <a:t>, cái k</a:t>
            </a:r>
            <a:r>
              <a:rPr lang="vi-VN" sz="3400" b="1" u="sng">
                <a:solidFill>
                  <a:srgbClr val="FF0000"/>
                </a:solidFill>
              </a:rPr>
              <a:t>ềm</a:t>
            </a:r>
            <a:r>
              <a:rPr lang="vi-VN" sz="3400"/>
              <a:t>…</a:t>
            </a:r>
            <a:endParaRPr lang="en-US" sz="3400"/>
          </a:p>
          <a:p>
            <a:pPr algn="just"/>
            <a:r>
              <a:rPr lang="vi-VN" sz="3400" b="1" i="1"/>
              <a:t>+</a:t>
            </a:r>
            <a:r>
              <a:rPr lang="en-US" sz="3400" b="1" i="1"/>
              <a:t>   </a:t>
            </a:r>
            <a:r>
              <a:rPr lang="vi-VN" sz="3400" b="1" i="1">
                <a:solidFill>
                  <a:srgbClr val="FF0000"/>
                </a:solidFill>
              </a:rPr>
              <a:t>ăp/âp</a:t>
            </a:r>
            <a:r>
              <a:rPr lang="vi-VN" sz="3400" b="1" i="1"/>
              <a:t>: </a:t>
            </a:r>
            <a:r>
              <a:rPr lang="en-US" sz="3400" b="1" i="1"/>
              <a:t>  </a:t>
            </a:r>
            <a:r>
              <a:rPr lang="vi-VN" sz="3400"/>
              <a:t>g</a:t>
            </a:r>
            <a:r>
              <a:rPr lang="vi-VN" sz="3400" b="1" u="sng">
                <a:solidFill>
                  <a:srgbClr val="FF0000"/>
                </a:solidFill>
              </a:rPr>
              <a:t>ập</a:t>
            </a:r>
            <a:r>
              <a:rPr lang="vi-VN" sz="3400"/>
              <a:t> gỡ, trùng l</a:t>
            </a:r>
            <a:r>
              <a:rPr lang="vi-VN" sz="3400" b="1" u="sng">
                <a:solidFill>
                  <a:srgbClr val="FF0000"/>
                </a:solidFill>
              </a:rPr>
              <a:t>ấp</a:t>
            </a:r>
            <a:r>
              <a:rPr lang="vi-VN" sz="3400"/>
              <a:t>…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132846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NHÓM ÂM CHÍNH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0236" y="785794"/>
            <a:ext cx="8225574" cy="136119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/>
              <a:t>Học sinh thường lẫn lộn một số chữ cái ghi các âm chính sau</a:t>
            </a:r>
            <a:endParaRPr lang="en-US" sz="40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0236" y="1500174"/>
            <a:ext cx="9150824" cy="4653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 i="1"/>
              <a:t>+   </a:t>
            </a:r>
            <a:r>
              <a:rPr lang="vi-VN" sz="3600" b="1" i="1">
                <a:solidFill>
                  <a:srgbClr val="FF0000"/>
                </a:solidFill>
              </a:rPr>
              <a:t>ip/iêp/êp/ep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số k</a:t>
            </a:r>
            <a:r>
              <a:rPr lang="vi-VN" sz="3600" b="1" u="sng">
                <a:solidFill>
                  <a:srgbClr val="FF0000"/>
                </a:solidFill>
              </a:rPr>
              <a:t>íp</a:t>
            </a:r>
            <a:r>
              <a:rPr lang="vi-VN" sz="3600"/>
              <a:t>, liên t</a:t>
            </a:r>
            <a:r>
              <a:rPr lang="vi-VN" sz="3600" b="1" u="sng">
                <a:solidFill>
                  <a:srgbClr val="FF0000"/>
                </a:solidFill>
              </a:rPr>
              <a:t>íp</a:t>
            </a:r>
            <a:r>
              <a:rPr lang="vi-VN" sz="3600"/>
              <a:t>, th</a:t>
            </a:r>
            <a:r>
              <a:rPr lang="vi-VN" sz="3600" b="1" u="sng">
                <a:solidFill>
                  <a:srgbClr val="FF0000"/>
                </a:solidFill>
              </a:rPr>
              <a:t>ệp</a:t>
            </a:r>
            <a:r>
              <a:rPr lang="vi-VN" sz="3600"/>
              <a:t> cưới…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ui/uôi</a:t>
            </a:r>
            <a:r>
              <a:rPr lang="vi-VN" sz="3600" b="1" i="1"/>
              <a:t>:</a:t>
            </a:r>
            <a:r>
              <a:rPr lang="en-US" sz="3600" b="1" i="1"/>
              <a:t>  </a:t>
            </a:r>
            <a:r>
              <a:rPr lang="vi-VN" sz="3600" b="1" i="1"/>
              <a:t> </a:t>
            </a:r>
            <a:r>
              <a:rPr lang="vi-VN" sz="3600"/>
              <a:t>chín m</a:t>
            </a:r>
            <a:r>
              <a:rPr lang="vi-VN" sz="3600" b="1" u="sng">
                <a:solidFill>
                  <a:srgbClr val="FF0000"/>
                </a:solidFill>
              </a:rPr>
              <a:t>ùi</a:t>
            </a:r>
            <a:r>
              <a:rPr lang="vi-VN" sz="3600"/>
              <a:t>, đầu đ</a:t>
            </a:r>
            <a:r>
              <a:rPr lang="vi-VN" sz="3600" b="1" u="sng">
                <a:solidFill>
                  <a:srgbClr val="FF0000"/>
                </a:solidFill>
              </a:rPr>
              <a:t>ui</a:t>
            </a:r>
            <a:r>
              <a:rPr lang="vi-VN" sz="3600"/>
              <a:t>, t</a:t>
            </a:r>
            <a:r>
              <a:rPr lang="vi-VN" sz="3600" b="1" u="sng">
                <a:solidFill>
                  <a:srgbClr val="FF0000"/>
                </a:solidFill>
              </a:rPr>
              <a:t>ủi</a:t>
            </a:r>
            <a:r>
              <a:rPr lang="vi-VN" sz="3600"/>
              <a:t> tác…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um/uôm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nh</a:t>
            </a:r>
            <a:r>
              <a:rPr lang="vi-VN" sz="3600" b="1" u="sng">
                <a:solidFill>
                  <a:srgbClr val="FF0000"/>
                </a:solidFill>
              </a:rPr>
              <a:t>ụm</a:t>
            </a:r>
            <a:r>
              <a:rPr lang="vi-VN" sz="3600"/>
              <a:t> áo, ao ch</a:t>
            </a:r>
            <a:r>
              <a:rPr lang="vi-VN" sz="3600" b="1" u="sng">
                <a:solidFill>
                  <a:srgbClr val="FF0000"/>
                </a:solidFill>
              </a:rPr>
              <a:t>um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ưi /ươi</a:t>
            </a:r>
            <a:r>
              <a:rPr lang="vi-VN" sz="3600" b="1" i="1"/>
              <a:t>:</a:t>
            </a:r>
            <a:r>
              <a:rPr lang="en-US" sz="3600" b="1" i="1"/>
              <a:t>  </a:t>
            </a:r>
            <a:r>
              <a:rPr lang="vi-VN" sz="3600" b="1" i="1"/>
              <a:t> </a:t>
            </a:r>
            <a:r>
              <a:rPr lang="vi-VN" sz="3600"/>
              <a:t>trái b</a:t>
            </a:r>
            <a:r>
              <a:rPr lang="vi-VN" sz="3600" b="1" u="sng">
                <a:solidFill>
                  <a:srgbClr val="FF0000"/>
                </a:solidFill>
              </a:rPr>
              <a:t>ửi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ưu/ ươu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ốc b</a:t>
            </a:r>
            <a:r>
              <a:rPr lang="vi-VN" sz="3600" b="1" u="sng">
                <a:solidFill>
                  <a:srgbClr val="FF0000"/>
                </a:solidFill>
              </a:rPr>
              <a:t>ưu</a:t>
            </a:r>
            <a:r>
              <a:rPr lang="vi-VN" sz="3600"/>
              <a:t>, con kh</a:t>
            </a:r>
            <a:r>
              <a:rPr lang="vi-VN" sz="3600" b="1" u="sng">
                <a:solidFill>
                  <a:srgbClr val="FF0000"/>
                </a:solidFill>
              </a:rPr>
              <a:t>ứu</a:t>
            </a:r>
            <a:r>
              <a:rPr lang="en-US" sz="3600"/>
              <a:t>…</a:t>
            </a:r>
          </a:p>
          <a:p>
            <a:pPr algn="just"/>
            <a:r>
              <a:rPr lang="en-US" sz="3600" b="1" i="1"/>
              <a:t>+   </a:t>
            </a:r>
            <a:r>
              <a:rPr lang="en-US" sz="3600" b="1" i="1">
                <a:solidFill>
                  <a:srgbClr val="FF0000"/>
                </a:solidFill>
              </a:rPr>
              <a:t>uyên/iên</a:t>
            </a:r>
            <a:r>
              <a:rPr lang="en-US" sz="3600"/>
              <a:t>:   t</a:t>
            </a:r>
            <a:r>
              <a:rPr lang="en-US" sz="3600" b="1" u="sng">
                <a:solidFill>
                  <a:srgbClr val="FF0000"/>
                </a:solidFill>
              </a:rPr>
              <a:t>iên</a:t>
            </a:r>
            <a:r>
              <a:rPr lang="en-US" sz="3600"/>
              <a:t> tr</a:t>
            </a:r>
            <a:r>
              <a:rPr lang="en-US" sz="3600" b="1" u="sng">
                <a:solidFill>
                  <a:srgbClr val="FF0000"/>
                </a:solidFill>
              </a:rPr>
              <a:t>iền</a:t>
            </a:r>
            <a:r>
              <a:rPr lang="en-US" sz="3600"/>
              <a:t>…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296988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Nguyên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lỗi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âm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chính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32" y="928670"/>
            <a:ext cx="8215370" cy="541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  </a:t>
            </a:r>
            <a:r>
              <a:rPr lang="en-US" sz="3600" b="1">
                <a:solidFill>
                  <a:schemeClr val="accent1"/>
                </a:solidFill>
              </a:rPr>
              <a:t>Do sự phức tạp của chữ quốc ngữ trong cách dùng chữ ghi âm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vi-VN" sz="3600" b="1" i="1"/>
              <a:t>Nguyên âm </a:t>
            </a:r>
            <a:r>
              <a:rPr lang="vi-VN" sz="3600" b="1" i="1">
                <a:solidFill>
                  <a:srgbClr val="FF0000"/>
                </a:solidFill>
              </a:rPr>
              <a:t>/ă/</a:t>
            </a:r>
            <a:r>
              <a:rPr lang="vi-VN" sz="3600" b="1"/>
              <a:t> ghi bằng chữ </a:t>
            </a:r>
            <a:r>
              <a:rPr lang="vi-VN" sz="3600" b="1" i="1">
                <a:solidFill>
                  <a:srgbClr val="FF0000"/>
                </a:solidFill>
              </a:rPr>
              <a:t>a</a:t>
            </a:r>
            <a:r>
              <a:rPr lang="vi-VN" sz="3600" b="1"/>
              <a:t> trong các vần </a:t>
            </a:r>
            <a:r>
              <a:rPr lang="vi-VN" sz="3600" b="1" i="1">
                <a:solidFill>
                  <a:srgbClr val="FF0000"/>
                </a:solidFill>
              </a:rPr>
              <a:t>ay, au</a:t>
            </a:r>
            <a:endParaRPr lang="en-US" sz="3600" b="1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vi-VN" sz="3600" b="1" i="1"/>
              <a:t>Nguyên âm đôi </a:t>
            </a:r>
            <a:r>
              <a:rPr lang="vi-VN" sz="3600" b="1" i="1">
                <a:solidFill>
                  <a:srgbClr val="FF0000"/>
                </a:solidFill>
              </a:rPr>
              <a:t>/ie, ươ, uô/</a:t>
            </a:r>
            <a:r>
              <a:rPr lang="vi-VN" sz="3600" b="1"/>
              <a:t> ghi bằng các dạng </a:t>
            </a:r>
            <a:r>
              <a:rPr lang="vi-VN" sz="3600" b="1" i="1">
                <a:solidFill>
                  <a:srgbClr val="FF0000"/>
                </a:solidFill>
              </a:rPr>
              <a:t>iê,</a:t>
            </a:r>
            <a:r>
              <a:rPr lang="en-US" sz="3600" b="1" i="1">
                <a:solidFill>
                  <a:srgbClr val="FF0000"/>
                </a:solidFill>
              </a:rPr>
              <a:t> </a:t>
            </a:r>
            <a:r>
              <a:rPr lang="vi-VN" sz="3600" b="1" i="1">
                <a:solidFill>
                  <a:srgbClr val="FF0000"/>
                </a:solidFill>
              </a:rPr>
              <a:t>yê, ia, ya; ươ, ưa; uô, ua. </a:t>
            </a:r>
            <a:r>
              <a:rPr lang="vi-VN" sz="3600" b="1" i="1"/>
              <a:t>vd:</a:t>
            </a:r>
            <a:r>
              <a:rPr lang="vi-VN" sz="3600" b="1" i="1">
                <a:solidFill>
                  <a:srgbClr val="FF0000"/>
                </a:solidFill>
              </a:rPr>
              <a:t> </a:t>
            </a:r>
            <a:r>
              <a:rPr lang="vi-VN" sz="3600" b="1" i="1">
                <a:solidFill>
                  <a:srgbClr val="00B0F0"/>
                </a:solidFill>
              </a:rPr>
              <a:t>bia - khuya, biên - tuyến, lửa - lương, mua - muôn</a:t>
            </a:r>
            <a:r>
              <a:rPr lang="vi-VN" sz="3600" b="1"/>
              <a:t> </a:t>
            </a:r>
            <a:endParaRPr lang="en-US" sz="3600" b="1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vi-VN" sz="3600" b="1"/>
              <a:t>Âm đệm </a:t>
            </a:r>
            <a:r>
              <a:rPr lang="vi-VN" sz="3600" b="1" i="1">
                <a:solidFill>
                  <a:srgbClr val="FF0000"/>
                </a:solidFill>
              </a:rPr>
              <a:t>/w/</a:t>
            </a:r>
            <a:r>
              <a:rPr lang="vi-VN" sz="3600" b="1"/>
              <a:t> ghi bằng 2 con chữ </a:t>
            </a:r>
            <a:r>
              <a:rPr lang="vi-VN" sz="3600" b="1" i="1">
                <a:solidFill>
                  <a:srgbClr val="FF0000"/>
                </a:solidFill>
              </a:rPr>
              <a:t>u </a:t>
            </a:r>
            <a:r>
              <a:rPr lang="vi-VN" sz="3600" b="1"/>
              <a:t>và </a:t>
            </a:r>
            <a:r>
              <a:rPr lang="vi-VN" sz="3600" b="1" i="1">
                <a:solidFill>
                  <a:srgbClr val="FF0000"/>
                </a:solidFill>
              </a:rPr>
              <a:t>o </a:t>
            </a:r>
            <a:r>
              <a:rPr lang="vi-VN" sz="3600" b="1" i="1"/>
              <a:t>vd:</a:t>
            </a:r>
            <a:r>
              <a:rPr lang="vi-VN" sz="3600" b="1"/>
              <a:t> </a:t>
            </a:r>
            <a:r>
              <a:rPr lang="vi-VN" sz="3600" b="1" i="1">
                <a:solidFill>
                  <a:srgbClr val="00B0F0"/>
                </a:solidFill>
              </a:rPr>
              <a:t>huệ, hoa</a:t>
            </a:r>
            <a:r>
              <a:rPr lang="vi-VN" sz="3600" b="1"/>
              <a:t>.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57222" y="244998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 NHÓM ÂM CUỐI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NHÓM ÂM CUỐI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0400" y="928670"/>
            <a:ext cx="8031424" cy="100115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200" b="1"/>
              <a:t>Học sinh thường lẫn lộn một số chữ cái ghi các âm cuối sau</a:t>
            </a:r>
            <a:endParaRPr lang="en-U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0236" y="1714488"/>
            <a:ext cx="8939954" cy="4653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 i="1"/>
              <a:t>+   </a:t>
            </a:r>
            <a:r>
              <a:rPr lang="vi-VN" sz="3600" b="1" i="1">
                <a:solidFill>
                  <a:srgbClr val="FF0000"/>
                </a:solidFill>
              </a:rPr>
              <a:t>an/ang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cây b</a:t>
            </a:r>
            <a:r>
              <a:rPr lang="vi-VN" sz="3600" b="1" u="sng">
                <a:solidFill>
                  <a:srgbClr val="FF0000"/>
                </a:solidFill>
              </a:rPr>
              <a:t>àn</a:t>
            </a:r>
            <a:r>
              <a:rPr lang="vi-VN" sz="3600"/>
              <a:t>, b</a:t>
            </a:r>
            <a:r>
              <a:rPr lang="vi-VN" sz="3600" b="1" u="sng">
                <a:solidFill>
                  <a:srgbClr val="FF0000"/>
                </a:solidFill>
              </a:rPr>
              <a:t>àng</a:t>
            </a:r>
            <a:r>
              <a:rPr lang="vi-VN" sz="3600"/>
              <a:t> bạc…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at/ac</a:t>
            </a:r>
            <a:r>
              <a:rPr lang="vi-VN" sz="3600" b="1" i="1"/>
              <a:t>:</a:t>
            </a:r>
            <a:r>
              <a:rPr lang="en-US" sz="3600" b="1" i="1"/>
              <a:t>  </a:t>
            </a:r>
            <a:r>
              <a:rPr lang="vi-VN" sz="3600" b="1" i="1"/>
              <a:t> </a:t>
            </a:r>
            <a:r>
              <a:rPr lang="vi-VN" sz="3600"/>
              <a:t>lang b</a:t>
            </a:r>
            <a:r>
              <a:rPr lang="vi-VN" sz="3600" b="1" u="sng">
                <a:solidFill>
                  <a:srgbClr val="FF0000"/>
                </a:solidFill>
              </a:rPr>
              <a:t>ạc</a:t>
            </a:r>
            <a:r>
              <a:rPr lang="vi-VN" sz="3600"/>
              <a:t>, lường g</a:t>
            </a:r>
            <a:r>
              <a:rPr lang="vi-VN" sz="3600" b="1" u="sng">
                <a:solidFill>
                  <a:srgbClr val="FF0000"/>
                </a:solidFill>
              </a:rPr>
              <a:t>ạc</a:t>
            </a:r>
            <a:r>
              <a:rPr lang="vi-VN" sz="3600"/>
              <a:t>, rẻ m</a:t>
            </a:r>
            <a:r>
              <a:rPr lang="vi-VN" sz="3600" b="1" u="sng">
                <a:solidFill>
                  <a:srgbClr val="FF0000"/>
                </a:solidFill>
              </a:rPr>
              <a:t>ạc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ăn/ăng</a:t>
            </a:r>
            <a:r>
              <a:rPr lang="vi-VN" sz="3600"/>
              <a:t>: </a:t>
            </a:r>
            <a:r>
              <a:rPr lang="en-US" sz="3600"/>
              <a:t>  </a:t>
            </a:r>
            <a:r>
              <a:rPr lang="vi-VN" sz="3600"/>
              <a:t>l</a:t>
            </a:r>
            <a:r>
              <a:rPr lang="vi-VN" sz="3600" b="1" u="sng">
                <a:solidFill>
                  <a:srgbClr val="FF0000"/>
                </a:solidFill>
              </a:rPr>
              <a:t>ẳn</a:t>
            </a:r>
            <a:r>
              <a:rPr lang="vi-VN" sz="3600"/>
              <a:t> l</a:t>
            </a:r>
            <a:r>
              <a:rPr lang="vi-VN" sz="3600" b="1" u="sng">
                <a:solidFill>
                  <a:srgbClr val="FF0000"/>
                </a:solidFill>
              </a:rPr>
              <a:t>ặn</a:t>
            </a:r>
            <a:r>
              <a:rPr lang="vi-VN" sz="3600"/>
              <a:t>, c</a:t>
            </a:r>
            <a:r>
              <a:rPr lang="vi-VN" sz="3600" b="1" u="sng">
                <a:solidFill>
                  <a:srgbClr val="FF0000"/>
                </a:solidFill>
              </a:rPr>
              <a:t>ăn</a:t>
            </a:r>
            <a:r>
              <a:rPr lang="vi-VN" sz="3600"/>
              <a:t> tin…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ăt/ăc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gi</a:t>
            </a:r>
            <a:r>
              <a:rPr lang="vi-VN" sz="3600" b="1" u="sng">
                <a:solidFill>
                  <a:srgbClr val="FF0000"/>
                </a:solidFill>
              </a:rPr>
              <a:t>ặc</a:t>
            </a:r>
            <a:r>
              <a:rPr lang="vi-VN" sz="3600"/>
              <a:t> giũ, co th</a:t>
            </a:r>
            <a:r>
              <a:rPr lang="vi-VN" sz="3600" b="1" u="sng">
                <a:solidFill>
                  <a:srgbClr val="FF0000"/>
                </a:solidFill>
              </a:rPr>
              <a:t>ắc</a:t>
            </a:r>
            <a:r>
              <a:rPr lang="vi-VN" sz="3600"/>
              <a:t>, m</a:t>
            </a:r>
            <a:r>
              <a:rPr lang="vi-VN" sz="3600" b="1" u="sng">
                <a:solidFill>
                  <a:srgbClr val="FF0000"/>
                </a:solidFill>
              </a:rPr>
              <a:t>ặt</a:t>
            </a:r>
            <a:r>
              <a:rPr lang="vi-VN" sz="3600"/>
              <a:t> quần áo…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ân/âng</a:t>
            </a:r>
            <a:r>
              <a:rPr lang="vi-VN" sz="3600"/>
              <a:t>: </a:t>
            </a:r>
            <a:r>
              <a:rPr lang="en-US" sz="3600"/>
              <a:t>  </a:t>
            </a:r>
            <a:r>
              <a:rPr lang="vi-VN" sz="3600"/>
              <a:t>hụt h</a:t>
            </a:r>
            <a:r>
              <a:rPr lang="vi-VN" sz="3600" b="1" u="sng">
                <a:solidFill>
                  <a:srgbClr val="FF0000"/>
                </a:solidFill>
              </a:rPr>
              <a:t>ẫn</a:t>
            </a:r>
            <a:r>
              <a:rPr lang="vi-VN" sz="3600"/>
              <a:t>, nhà t</a:t>
            </a:r>
            <a:r>
              <a:rPr lang="vi-VN" sz="3600" b="1" u="sng">
                <a:solidFill>
                  <a:srgbClr val="FF0000"/>
                </a:solidFill>
              </a:rPr>
              <a:t>ần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ât/âc</a:t>
            </a:r>
            <a:r>
              <a:rPr lang="vi-VN" sz="3600" b="1" i="1"/>
              <a:t>:</a:t>
            </a:r>
            <a:r>
              <a:rPr lang="en-US" sz="3600" b="1" i="1"/>
              <a:t>  </a:t>
            </a:r>
            <a:r>
              <a:rPr lang="vi-VN" sz="3600"/>
              <a:t>nổi b</a:t>
            </a:r>
            <a:r>
              <a:rPr lang="vi-VN" sz="3600" b="1" u="sng">
                <a:solidFill>
                  <a:srgbClr val="FF0000"/>
                </a:solidFill>
              </a:rPr>
              <a:t>ậc</a:t>
            </a:r>
            <a:r>
              <a:rPr lang="vi-VN" sz="3600"/>
              <a:t>, nh</a:t>
            </a:r>
            <a:r>
              <a:rPr lang="vi-VN" sz="3600" b="1" u="sng">
                <a:solidFill>
                  <a:srgbClr val="FF0000"/>
                </a:solidFill>
              </a:rPr>
              <a:t>ất</a:t>
            </a:r>
            <a:r>
              <a:rPr lang="vi-VN" sz="3600"/>
              <a:t> lên…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ên/ênh</a:t>
            </a:r>
            <a:r>
              <a:rPr lang="vi-VN" sz="3600" b="1" i="1"/>
              <a:t>:</a:t>
            </a:r>
            <a:r>
              <a:rPr lang="en-US" sz="3600" b="1" i="1"/>
              <a:t> </a:t>
            </a:r>
            <a:r>
              <a:rPr lang="vi-VN" sz="3600" b="1" i="1"/>
              <a:t> </a:t>
            </a:r>
            <a:r>
              <a:rPr lang="vi-VN" sz="3600"/>
              <a:t>bấp b</a:t>
            </a:r>
            <a:r>
              <a:rPr lang="vi-VN" sz="3600" b="1" u="sng">
                <a:solidFill>
                  <a:srgbClr val="FF0000"/>
                </a:solidFill>
              </a:rPr>
              <a:t>ên</a:t>
            </a:r>
            <a:r>
              <a:rPr lang="vi-VN" sz="3600"/>
              <a:t>, nhẹ t</a:t>
            </a:r>
            <a:r>
              <a:rPr lang="vi-VN" sz="3600" b="1" u="sng">
                <a:solidFill>
                  <a:srgbClr val="FF0000"/>
                </a:solidFill>
              </a:rPr>
              <a:t>ên</a:t>
            </a:r>
            <a:r>
              <a:rPr lang="vi-VN" sz="3600"/>
              <a:t>, ghập gh</a:t>
            </a:r>
            <a:r>
              <a:rPr lang="vi-VN" sz="3600" b="1" u="sng">
                <a:solidFill>
                  <a:srgbClr val="FF0000"/>
                </a:solidFill>
              </a:rPr>
              <a:t>ền</a:t>
            </a:r>
            <a:r>
              <a:rPr lang="vi-VN" sz="3600"/>
              <a:t>, khấp kh</a:t>
            </a:r>
            <a:r>
              <a:rPr lang="vi-VN" sz="3600" b="1" u="sng">
                <a:solidFill>
                  <a:srgbClr val="FF0000"/>
                </a:solidFill>
              </a:rPr>
              <a:t>ển</a:t>
            </a:r>
            <a:r>
              <a:rPr lang="vi-VN" sz="3600"/>
              <a:t>…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238379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NHÓM ÂM CUỐI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0400" y="928670"/>
            <a:ext cx="7959986" cy="100115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200" b="1"/>
              <a:t>Học sinh thường lẫn lộn một số chữ cái ghi các âm cuối sau</a:t>
            </a:r>
            <a:endParaRPr lang="en-U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0236" y="1785926"/>
            <a:ext cx="9150824" cy="4653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 i="1"/>
              <a:t>+   </a:t>
            </a:r>
            <a:r>
              <a:rPr lang="vi-VN" sz="3600" b="1" i="1"/>
              <a:t>ê</a:t>
            </a:r>
            <a:r>
              <a:rPr lang="vi-VN" sz="3600" b="1" i="1">
                <a:solidFill>
                  <a:srgbClr val="FF0000"/>
                </a:solidFill>
              </a:rPr>
              <a:t>t/êch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trắng b</a:t>
            </a:r>
            <a:r>
              <a:rPr lang="vi-VN" sz="3600" b="1" u="sng">
                <a:solidFill>
                  <a:srgbClr val="FF0000"/>
                </a:solidFill>
              </a:rPr>
              <a:t>ệt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>
                <a:solidFill>
                  <a:srgbClr val="002060"/>
                </a:solidFill>
              </a:rPr>
              <a:t>+</a:t>
            </a:r>
            <a:r>
              <a:rPr lang="en-US" sz="3600" b="1" i="1">
                <a:solidFill>
                  <a:srgbClr val="FF0000"/>
                </a:solidFill>
              </a:rPr>
              <a:t>   </a:t>
            </a:r>
            <a:r>
              <a:rPr lang="vi-VN" sz="3600" b="1" i="1">
                <a:solidFill>
                  <a:srgbClr val="FF0000"/>
                </a:solidFill>
              </a:rPr>
              <a:t>iêt/iêc</a:t>
            </a:r>
            <a:r>
              <a:rPr lang="vi-VN" sz="3600" b="1" i="1"/>
              <a:t>:</a:t>
            </a:r>
            <a:r>
              <a:rPr lang="en-US" sz="3600" b="1" i="1"/>
              <a:t>  </a:t>
            </a:r>
            <a:r>
              <a:rPr lang="vi-VN" sz="3600" b="1" i="1"/>
              <a:t> </a:t>
            </a:r>
            <a:r>
              <a:rPr lang="vi-VN" sz="3600"/>
              <a:t>mải m</a:t>
            </a:r>
            <a:r>
              <a:rPr lang="vi-VN" sz="3600" b="1" u="sng">
                <a:solidFill>
                  <a:srgbClr val="FF0000"/>
                </a:solidFill>
              </a:rPr>
              <a:t>iếc</a:t>
            </a:r>
            <a:r>
              <a:rPr lang="vi-VN" sz="3600" u="sng"/>
              <a:t>,</a:t>
            </a:r>
            <a:r>
              <a:rPr lang="vi-VN" sz="3600"/>
              <a:t> tiêu d</a:t>
            </a:r>
            <a:r>
              <a:rPr lang="vi-VN" sz="3600" b="1" u="sng">
                <a:solidFill>
                  <a:srgbClr val="FF0000"/>
                </a:solidFill>
              </a:rPr>
              <a:t>iệc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ut/uc</a:t>
            </a:r>
            <a:r>
              <a:rPr lang="vi-VN" sz="3600" b="1" i="1"/>
              <a:t>:</a:t>
            </a:r>
            <a:r>
              <a:rPr lang="en-US" sz="3600" b="1" i="1"/>
              <a:t>  </a:t>
            </a:r>
            <a:r>
              <a:rPr lang="vi-VN" sz="3600" b="1" i="1"/>
              <a:t> </a:t>
            </a:r>
            <a:r>
              <a:rPr lang="vi-VN" sz="3600"/>
              <a:t>chim c</a:t>
            </a:r>
            <a:r>
              <a:rPr lang="vi-VN" sz="3600" b="1" u="sng">
                <a:solidFill>
                  <a:srgbClr val="FF0000"/>
                </a:solidFill>
              </a:rPr>
              <a:t>úc</a:t>
            </a:r>
            <a:r>
              <a:rPr lang="vi-VN" sz="3600"/>
              <a:t>, bão l</a:t>
            </a:r>
            <a:r>
              <a:rPr lang="vi-VN" sz="3600" b="1" u="sng">
                <a:solidFill>
                  <a:srgbClr val="FF0000"/>
                </a:solidFill>
              </a:rPr>
              <a:t>ục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uôn/uông</a:t>
            </a:r>
            <a:r>
              <a:rPr lang="vi-VN" sz="3600"/>
              <a:t>: </a:t>
            </a:r>
            <a:r>
              <a:rPr lang="en-US" sz="3600"/>
              <a:t>  </a:t>
            </a:r>
            <a:r>
              <a:rPr lang="vi-VN" sz="3600"/>
              <a:t>kh</a:t>
            </a:r>
            <a:r>
              <a:rPr lang="vi-VN" sz="3600" b="1" u="sng">
                <a:solidFill>
                  <a:srgbClr val="FF0000"/>
                </a:solidFill>
              </a:rPr>
              <a:t>uôn</a:t>
            </a:r>
            <a:r>
              <a:rPr lang="vi-VN" sz="3600"/>
              <a:t> nhạc, b</a:t>
            </a:r>
            <a:r>
              <a:rPr lang="vi-VN" sz="3600" b="1" u="sng">
                <a:solidFill>
                  <a:srgbClr val="FF0000"/>
                </a:solidFill>
              </a:rPr>
              <a:t>uồn</a:t>
            </a:r>
            <a:r>
              <a:rPr lang="vi-VN" sz="3600"/>
              <a:t> tắm…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uôt/uôc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rét b</a:t>
            </a:r>
            <a:r>
              <a:rPr lang="vi-VN" sz="3600" b="1" u="sng">
                <a:solidFill>
                  <a:srgbClr val="FF0000"/>
                </a:solidFill>
              </a:rPr>
              <a:t>uốc</a:t>
            </a:r>
            <a:r>
              <a:rPr lang="vi-VN" sz="3600"/>
              <a:t>, chải ch</a:t>
            </a:r>
            <a:r>
              <a:rPr lang="vi-VN" sz="3600" b="1" u="sng">
                <a:solidFill>
                  <a:srgbClr val="FF0000"/>
                </a:solidFill>
              </a:rPr>
              <a:t>uốc</a:t>
            </a:r>
            <a:r>
              <a:rPr lang="vi-VN" sz="3600"/>
              <a:t>…</a:t>
            </a:r>
            <a:endParaRPr lang="en-US" sz="3600"/>
          </a:p>
          <a:p>
            <a:pPr algn="just"/>
            <a:r>
              <a:rPr lang="vi-VN" sz="3600" b="1" i="1"/>
              <a:t>+</a:t>
            </a:r>
            <a:r>
              <a:rPr lang="en-US" sz="3600" b="1" i="1"/>
              <a:t>   </a:t>
            </a:r>
            <a:r>
              <a:rPr lang="vi-VN" sz="3600" b="1" i="1">
                <a:solidFill>
                  <a:srgbClr val="FF0000"/>
                </a:solidFill>
              </a:rPr>
              <a:t>ươn/ương</a:t>
            </a:r>
            <a:r>
              <a:rPr lang="vi-VN" sz="3600" b="1" i="1"/>
              <a:t>: </a:t>
            </a:r>
            <a:r>
              <a:rPr lang="en-US" sz="3600" b="1" i="1"/>
              <a:t>  </a:t>
            </a:r>
            <a:r>
              <a:rPr lang="vi-VN" sz="3600"/>
              <a:t>l</a:t>
            </a:r>
            <a:r>
              <a:rPr lang="vi-VN" sz="3600" b="1" u="sng">
                <a:solidFill>
                  <a:srgbClr val="FF0000"/>
                </a:solidFill>
              </a:rPr>
              <a:t>ươn</a:t>
            </a:r>
            <a:r>
              <a:rPr lang="vi-VN" sz="3600" u="sng"/>
              <a:t> </a:t>
            </a:r>
            <a:r>
              <a:rPr lang="vi-VN" sz="3600"/>
              <a:t>bổng, sung </a:t>
            </a:r>
            <a:r>
              <a:rPr lang="vi-VN" sz="3600">
                <a:solidFill>
                  <a:srgbClr val="FF0000"/>
                </a:solidFill>
              </a:rPr>
              <a:t>s</a:t>
            </a:r>
            <a:r>
              <a:rPr lang="vi-VN" sz="3600" b="1" u="sng">
                <a:solidFill>
                  <a:srgbClr val="FF0000"/>
                </a:solidFill>
              </a:rPr>
              <a:t>ướn</a:t>
            </a:r>
            <a:r>
              <a:rPr lang="en-US" sz="3600" b="1" u="sng">
                <a:solidFill>
                  <a:srgbClr val="FF0000"/>
                </a:solidFill>
              </a:rPr>
              <a:t>.</a:t>
            </a:r>
            <a:r>
              <a:rPr lang="en-US" sz="3600" b="1" u="sng"/>
              <a:t>.</a:t>
            </a:r>
            <a:endParaRPr lang="en-US" sz="3600"/>
          </a:p>
          <a:p>
            <a:pPr algn="just"/>
            <a:r>
              <a:rPr lang="en-US" sz="3600" b="1" i="1"/>
              <a:t>+   </a:t>
            </a:r>
            <a:r>
              <a:rPr lang="en-US" sz="3600" b="1" i="1">
                <a:solidFill>
                  <a:srgbClr val="FF0000"/>
                </a:solidFill>
              </a:rPr>
              <a:t>ưu/iu</a:t>
            </a:r>
            <a:r>
              <a:rPr lang="en-US" sz="3600"/>
              <a:t>:   về h</a:t>
            </a:r>
            <a:r>
              <a:rPr lang="en-US" sz="3600" b="1" u="sng">
                <a:solidFill>
                  <a:srgbClr val="FF0000"/>
                </a:solidFill>
              </a:rPr>
              <a:t>iu</a:t>
            </a:r>
            <a:r>
              <a:rPr lang="en-US" sz="3600"/>
              <a:t>, âm m</a:t>
            </a:r>
            <a:r>
              <a:rPr lang="en-US" sz="3600" b="1" u="sng">
                <a:solidFill>
                  <a:srgbClr val="FF0000"/>
                </a:solidFill>
              </a:rPr>
              <a:t>iu</a:t>
            </a:r>
            <a:r>
              <a:rPr lang="en-US" sz="3600"/>
              <a:t>…</a:t>
            </a:r>
          </a:p>
          <a:p>
            <a:pPr algn="just"/>
            <a:r>
              <a:rPr lang="en-US" sz="3600" b="1" i="1"/>
              <a:t>+   </a:t>
            </a:r>
            <a:r>
              <a:rPr lang="en-US" sz="3600" b="1" i="1">
                <a:solidFill>
                  <a:srgbClr val="FF0000"/>
                </a:solidFill>
              </a:rPr>
              <a:t>ươu/iêu</a:t>
            </a:r>
            <a:r>
              <a:rPr lang="en-US" sz="3600"/>
              <a:t>:   cái b</a:t>
            </a:r>
            <a:r>
              <a:rPr lang="en-US" sz="3600" b="1" u="sng">
                <a:solidFill>
                  <a:srgbClr val="FF0000"/>
                </a:solidFill>
              </a:rPr>
              <a:t>iếu</a:t>
            </a:r>
            <a:r>
              <a:rPr lang="en-US" sz="3600"/>
              <a:t>, uống r</a:t>
            </a:r>
            <a:r>
              <a:rPr lang="en-US" sz="3600" b="1" u="sng">
                <a:solidFill>
                  <a:srgbClr val="FF0000"/>
                </a:solidFill>
              </a:rPr>
              <a:t>iệu</a:t>
            </a:r>
            <a:r>
              <a:rPr lang="en-US" sz="36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1018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Nguyên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lỗi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âm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cuối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291" y="645125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629" y="857232"/>
            <a:ext cx="7500957" cy="541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/>
              <a:t>-   </a:t>
            </a:r>
            <a:r>
              <a:rPr lang="vi-VN" sz="3600" b="1"/>
              <a:t>Người Miền Nam phát âm hoàn toàn không phân biệt các vần có âm cuối </a:t>
            </a:r>
            <a:r>
              <a:rPr lang="vi-VN" sz="3600" b="1" i="1">
                <a:solidFill>
                  <a:srgbClr val="FF0000"/>
                </a:solidFill>
              </a:rPr>
              <a:t>n/ng/nh</a:t>
            </a:r>
            <a:r>
              <a:rPr lang="vi-VN" sz="3600" b="1"/>
              <a:t> và </a:t>
            </a:r>
            <a:r>
              <a:rPr lang="vi-VN" sz="3600" b="1" i="1">
                <a:solidFill>
                  <a:srgbClr val="FF0000"/>
                </a:solidFill>
              </a:rPr>
              <a:t>t/c/ch</a:t>
            </a:r>
            <a:r>
              <a:rPr lang="vi-VN" sz="3600" b="1" i="1"/>
              <a:t> </a:t>
            </a:r>
            <a:r>
              <a:rPr lang="vi-VN" sz="3600" b="1"/>
              <a:t>mà số từ mang các vần này không nhỏ.</a:t>
            </a:r>
            <a:endParaRPr lang="en-US" sz="3600" b="1"/>
          </a:p>
          <a:p>
            <a:pPr algn="just"/>
            <a:r>
              <a:rPr lang="en-US" sz="3600" b="1"/>
              <a:t>-   </a:t>
            </a:r>
            <a:r>
              <a:rPr lang="vi-VN" sz="3600" b="1"/>
              <a:t>Mặt khác hai bán âm cuối </a:t>
            </a:r>
            <a:r>
              <a:rPr lang="vi-VN" sz="3600" b="1" i="1"/>
              <a:t>/</a:t>
            </a:r>
            <a:r>
              <a:rPr lang="vi-VN" sz="3600" b="1" i="1">
                <a:solidFill>
                  <a:srgbClr val="FF0000"/>
                </a:solidFill>
              </a:rPr>
              <a:t>i,u</a:t>
            </a:r>
            <a:r>
              <a:rPr lang="vi-VN" sz="3600" b="1" i="1"/>
              <a:t>/</a:t>
            </a:r>
            <a:r>
              <a:rPr lang="vi-VN" sz="3600" b="1"/>
              <a:t> lại được ghi bằng 4 con</a:t>
            </a:r>
            <a:r>
              <a:rPr lang="en-US" sz="3600" b="1"/>
              <a:t> ch</a:t>
            </a:r>
            <a:r>
              <a:rPr lang="vi-VN" sz="3600" b="1"/>
              <a:t>ữ </a:t>
            </a:r>
            <a:r>
              <a:rPr lang="vi-VN" sz="3600" b="1" i="1">
                <a:solidFill>
                  <a:srgbClr val="FF0000"/>
                </a:solidFill>
              </a:rPr>
              <a:t>I/y</a:t>
            </a:r>
            <a:r>
              <a:rPr lang="en-US" sz="3600" b="1" i="1">
                <a:solidFill>
                  <a:srgbClr val="FF0000"/>
                </a:solidFill>
              </a:rPr>
              <a:t> </a:t>
            </a:r>
            <a:r>
              <a:rPr lang="vi-VN" sz="3600" b="1"/>
              <a:t>(trong: </a:t>
            </a:r>
            <a:r>
              <a:rPr lang="vi-VN" sz="3600" b="1" i="1">
                <a:solidFill>
                  <a:srgbClr val="00B0F0"/>
                </a:solidFill>
              </a:rPr>
              <a:t>lai/lây</a:t>
            </a:r>
            <a:r>
              <a:rPr lang="vi-VN" sz="3600" b="1"/>
              <a:t>),</a:t>
            </a:r>
            <a:r>
              <a:rPr lang="en-US" sz="3600" b="1"/>
              <a:t> </a:t>
            </a:r>
            <a:r>
              <a:rPr lang="vi-VN" sz="3600" b="1" i="1">
                <a:solidFill>
                  <a:srgbClr val="FF0000"/>
                </a:solidFill>
              </a:rPr>
              <a:t>u/o</a:t>
            </a:r>
            <a:r>
              <a:rPr lang="vi-VN" sz="3600" b="1"/>
              <a:t> (trong: </a:t>
            </a:r>
            <a:r>
              <a:rPr lang="vi-VN" sz="3600" b="1" i="1">
                <a:solidFill>
                  <a:srgbClr val="00B0F0"/>
                </a:solidFill>
              </a:rPr>
              <a:t>sau/sao</a:t>
            </a:r>
            <a:r>
              <a:rPr lang="vi-VN" sz="3600" b="1"/>
              <a:t>) do đó lỗi về âm cuối là lỗi khó khắc phục đối với học sinh khu vực phía Nam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09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57222" y="244998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 CÁCH KHẮC PHỤC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8520" y="244998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69D7D7B-D4E4-4306-AE5F-697807A2985D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>
                <a:hlinkClick r:id="rId2"/>
              </a:rPr>
              <a:t>https://www.youtube.com/watch?v=cR-t_rJn5kU</a:t>
            </a:r>
            <a:endParaRPr lang="vi-VN" dirty="0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4708F38D-E124-4322-9BB4-FED5D12E5F13}"/>
              </a:ext>
            </a:extLst>
          </p:cNvPr>
          <p:cNvSpPr/>
          <p:nvPr/>
        </p:nvSpPr>
        <p:spPr>
          <a:xfrm>
            <a:off x="2282588" y="202031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/>
              <a:t>Phim minh họa</a:t>
            </a:r>
          </a:p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888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291" y="102122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1. Luyện phát âm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743" y="1357298"/>
            <a:ext cx="8125157" cy="3429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200" b="1"/>
              <a:t>L</a:t>
            </a:r>
            <a:r>
              <a:rPr lang="vi-VN" sz="3200" b="1"/>
              <a:t>uyện phát âm cho học sinh để </a:t>
            </a:r>
            <a:r>
              <a:rPr lang="vi-VN" sz="3200" b="1">
                <a:solidFill>
                  <a:srgbClr val="FF0000"/>
                </a:solidFill>
              </a:rPr>
              <a:t>phân biệt </a:t>
            </a:r>
            <a:r>
              <a:rPr lang="vi-VN" sz="3200" b="1"/>
              <a:t>các thanh, các âm đầu, âm chính, âm cuối vì chữ quốc ngữ là chữ ghi âm </a:t>
            </a:r>
            <a:r>
              <a:rPr lang="en-US" sz="3200" b="1"/>
              <a:t>(â</a:t>
            </a:r>
            <a:r>
              <a:rPr lang="vi-VN" sz="3200" b="1"/>
              <a:t>m thế nào, chữ ghi lại thế ấy</a:t>
            </a:r>
            <a:r>
              <a:rPr lang="en-US" sz="3200" b="1"/>
              <a:t>)</a:t>
            </a:r>
            <a:r>
              <a:rPr lang="vi-VN" sz="3200" b="1"/>
              <a:t>.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377222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291" y="645125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2. Phân tích so sánh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743" y="1500174"/>
            <a:ext cx="8125157" cy="2428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2800" b="1"/>
              <a:t>P</a:t>
            </a:r>
            <a:r>
              <a:rPr lang="vi-VN" sz="2800" b="1"/>
              <a:t>hân tích cấu tạo tiếng, so sánh với những tiếng dễ lẫn lộn, nhấn mạnh những điểm khác nhau để học sinh ghi nhớ.</a:t>
            </a:r>
            <a:endParaRPr lang="en-US" sz="2800" b="1"/>
          </a:p>
          <a:p>
            <a:pPr algn="just"/>
            <a:r>
              <a:rPr lang="en-US" sz="2800" b="1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5617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337" y="47667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3. Giải nghĩa từ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743" y="1124744"/>
            <a:ext cx="8125157" cy="3090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vi-VN" sz="2900" b="1"/>
              <a:t>Có nhiều cách để giải nghĩa từ cho học sinh: đọc chú giải, đặt câu, tìm từ đồng nghĩa, trái nghĩa, miêu tả đặc điểm hoặc sử dụng vật thật, mô hình, tranh ảnh,…</a:t>
            </a:r>
            <a:endParaRPr lang="en-US" sz="2900" b="1"/>
          </a:p>
          <a:p>
            <a:pPr algn="just"/>
            <a:r>
              <a:rPr lang="en-US" sz="2900" b="1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187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337" y="47667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4. Ghi nhớ mẹo luật chính tả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743" y="1124744"/>
            <a:ext cx="9125257" cy="5733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800" b="1"/>
              <a:t>Để phân biệt âm đầu </a:t>
            </a:r>
            <a:r>
              <a:rPr lang="vi-VN" sz="2800" b="1" i="1">
                <a:solidFill>
                  <a:srgbClr val="FF0000"/>
                </a:solidFill>
              </a:rPr>
              <a:t>tr/ch</a:t>
            </a:r>
            <a:r>
              <a:rPr lang="vi-VN" sz="2800" b="1"/>
              <a:t>: </a:t>
            </a:r>
            <a:endParaRPr lang="en-US" sz="2800" b="1"/>
          </a:p>
          <a:p>
            <a:pPr marL="800100" indent="-342900" algn="just">
              <a:buFont typeface="Courier New" panose="02070309020205020404" pitchFamily="49" charset="0"/>
              <a:buChar char="o"/>
            </a:pPr>
            <a:r>
              <a:rPr lang="vi-VN" sz="2800" b="1"/>
              <a:t>Đa số các từ chỉ đồ vật trong nhà và tên con vật đều bắt đầu bằng </a:t>
            </a:r>
            <a:r>
              <a:rPr lang="vi-VN" sz="2800" b="1" i="1">
                <a:solidFill>
                  <a:srgbClr val="FF0000"/>
                </a:solidFill>
              </a:rPr>
              <a:t>ch</a:t>
            </a:r>
            <a:r>
              <a:rPr lang="vi-VN" sz="2800" b="1"/>
              <a:t>, ví dụ: </a:t>
            </a:r>
            <a:r>
              <a:rPr lang="vi-VN" sz="2800" b="1" i="1">
                <a:solidFill>
                  <a:srgbClr val="00B0F0"/>
                </a:solidFill>
              </a:rPr>
              <a:t>chăn, chiếu, chảo, chổi, chai, chày, chén, chum, chạn, … chồn, chí, chuột, chó, chuồn chuồn, châu chấu, …</a:t>
            </a:r>
            <a:endParaRPr lang="en-US" sz="2800" b="1">
              <a:solidFill>
                <a:srgbClr val="00B0F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800" b="1"/>
              <a:t>Để phân biệt âm đầu </a:t>
            </a:r>
            <a:r>
              <a:rPr lang="vi-VN" sz="2800" b="1" i="1">
                <a:solidFill>
                  <a:srgbClr val="FF0000"/>
                </a:solidFill>
              </a:rPr>
              <a:t>s/x</a:t>
            </a:r>
            <a:r>
              <a:rPr lang="vi-VN" sz="2800" b="1"/>
              <a:t>: </a:t>
            </a:r>
            <a:endParaRPr lang="en-US" sz="2800" b="1"/>
          </a:p>
          <a:p>
            <a:pPr marL="800100" indent="-342900" algn="just">
              <a:buFont typeface="Courier New" panose="02070309020205020404" pitchFamily="49" charset="0"/>
              <a:buChar char="o"/>
            </a:pPr>
            <a:r>
              <a:rPr lang="vi-VN" sz="2800" b="1"/>
              <a:t>Đa số các từ chỉ tên cây và tên con vật đều bắt đầu bằng </a:t>
            </a:r>
            <a:r>
              <a:rPr lang="vi-VN" sz="2800" b="1" i="1">
                <a:solidFill>
                  <a:srgbClr val="FF0000"/>
                </a:solidFill>
              </a:rPr>
              <a:t>S</a:t>
            </a:r>
            <a:r>
              <a:rPr lang="vi-VN" sz="2800" b="1" i="1"/>
              <a:t>: </a:t>
            </a:r>
            <a:r>
              <a:rPr lang="vi-VN" sz="2800" b="1" i="1">
                <a:solidFill>
                  <a:srgbClr val="00B0F0"/>
                </a:solidFill>
              </a:rPr>
              <a:t>Sả, si, sồi, sứ, sung, sắn, sim, … sam, sán, sáo, sâu, sên, sếu, sò, sóc, sói, sứa, sáo sậu, săn sắt, sư tử, sơn dương, san hô…</a:t>
            </a:r>
            <a:r>
              <a:rPr lang="vi-VN" sz="2800" b="1">
                <a:solidFill>
                  <a:srgbClr val="00B0F0"/>
                </a:solidFill>
              </a:rPr>
              <a:t> </a:t>
            </a:r>
            <a:endParaRPr lang="en-US" sz="2800" b="1">
              <a:solidFill>
                <a:srgbClr val="00B0F0"/>
              </a:solidFill>
            </a:endParaRPr>
          </a:p>
          <a:p>
            <a:pPr marL="800100" indent="-342900" algn="just">
              <a:buFont typeface="Courier New" panose="02070309020205020404" pitchFamily="49" charset="0"/>
              <a:buChar char="o"/>
            </a:pPr>
            <a:r>
              <a:rPr lang="vi-VN" sz="2800" b="1"/>
              <a:t>Tên các thức ăn và đồ dùng liên quan đến việc nấu nướng, ăn uống thường viết với </a:t>
            </a:r>
            <a:r>
              <a:rPr lang="vi-VN" sz="2800" b="1">
                <a:solidFill>
                  <a:srgbClr val="FF0000"/>
                </a:solidFill>
              </a:rPr>
              <a:t>X</a:t>
            </a:r>
            <a:r>
              <a:rPr lang="vi-VN" sz="2800" b="1"/>
              <a:t>.</a:t>
            </a:r>
            <a:r>
              <a:rPr lang="en-US" sz="2800" b="1"/>
              <a:t> </a:t>
            </a:r>
            <a:r>
              <a:rPr lang="vi-VN" sz="2800" b="1"/>
              <a:t>: </a:t>
            </a:r>
            <a:r>
              <a:rPr lang="vi-VN" sz="2800" b="1" i="1">
                <a:solidFill>
                  <a:srgbClr val="00B0F0"/>
                </a:solidFill>
              </a:rPr>
              <a:t>Xôi, lạp xường, xúc xích,  cái xoong, cái xiên nướng thịt…</a:t>
            </a:r>
            <a:endParaRPr lang="en-US" sz="2800" b="1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8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337" y="21429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5. Bài tập hỗ trợ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053702"/>
            <a:ext cx="8358214" cy="5089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Viết một số từ có chứa ……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Điền từ có chứa…… vào chỗ trống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Viết dấu thanh cần phân biệt vào những chữ được in nghiêng trong câu hoặc đoạn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Đặt câu với từ…….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Điền vào chỗ trống những từ phù hợp cho sẵn </a:t>
            </a:r>
          </a:p>
          <a:p>
            <a:pPr marL="457200" algn="just"/>
            <a:r>
              <a:rPr lang="en-US" sz="3200" b="1"/>
              <a:t>	</a:t>
            </a:r>
            <a:r>
              <a:rPr lang="en-US" sz="3200" i="1"/>
              <a:t>Tính anh ta nông ….. (</a:t>
            </a:r>
            <a:r>
              <a:rPr lang="en-US" sz="3200" i="1">
                <a:solidFill>
                  <a:srgbClr val="FF0000"/>
                </a:solidFill>
              </a:rPr>
              <a:t>nổi / nỗi</a:t>
            </a:r>
            <a:r>
              <a:rPr lang="en-US" sz="3200" i="1"/>
              <a:t>) đến ……(</a:t>
            </a:r>
            <a:r>
              <a:rPr lang="en-US" sz="3200" i="1">
                <a:solidFill>
                  <a:srgbClr val="FF0000"/>
                </a:solidFill>
              </a:rPr>
              <a:t>nổi/nỗi</a:t>
            </a:r>
            <a:r>
              <a:rPr lang="en-US" sz="3200" i="1"/>
              <a:t>) bố mẹ anh ta rất phiền lòng</a:t>
            </a:r>
          </a:p>
          <a:p>
            <a:pPr marL="457200" algn="just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26454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337" y="21429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5. Bài tập hỗ trợ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071546"/>
            <a:ext cx="7643834" cy="5089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Chữa lại những từ viết sai  trong câu hoặc đoạn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Vận dụng mẹo luật để điền dấu thanh cần phân biệt vào cùng 1 từ (từ láy, từ Hán Việt…):</a:t>
            </a:r>
          </a:p>
          <a:p>
            <a:pPr marL="457200" lvl="0" algn="just"/>
            <a:r>
              <a:rPr lang="en-US" sz="3200" b="1" i="1"/>
              <a:t>	</a:t>
            </a:r>
            <a:r>
              <a:rPr lang="en-US" sz="3200" b="1" i="1">
                <a:solidFill>
                  <a:srgbClr val="00B0F0"/>
                </a:solidFill>
              </a:rPr>
              <a:t>dung manh / go cưa / ki lương / chi bao ….. </a:t>
            </a:r>
            <a:r>
              <a:rPr lang="en-US" sz="3200" b="1"/>
              <a:t>(</a:t>
            </a:r>
            <a:r>
              <a:rPr lang="en-US" sz="3200" b="1">
                <a:solidFill>
                  <a:srgbClr val="FF0000"/>
                </a:solidFill>
              </a:rPr>
              <a:t>chỉ nên áp dụng cho lớp 4-5</a:t>
            </a:r>
            <a:r>
              <a:rPr lang="en-US" sz="3200" b="1"/>
              <a:t>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200" b="1"/>
              <a:t>Điền vần (kết hợp dấu thanh) vào mỗi bức tranh tương ứng </a:t>
            </a:r>
            <a:r>
              <a:rPr lang="en-US" sz="3200" b="1">
                <a:solidFill>
                  <a:srgbClr val="FF0000"/>
                </a:solidFill>
              </a:rPr>
              <a:t>( áp dụng cho chính tả âm vần lớp 1</a:t>
            </a:r>
            <a:r>
              <a:rPr lang="en-US" sz="3200" b="1"/>
              <a:t>): </a:t>
            </a:r>
            <a:r>
              <a:rPr lang="en-US" sz="3200" b="1" i="1">
                <a:solidFill>
                  <a:srgbClr val="00B0F0"/>
                </a:solidFill>
              </a:rPr>
              <a:t>dây chão / cái chảo; võ sĩ / vỏ cam …</a:t>
            </a:r>
            <a:endParaRPr lang="en-US" sz="3200" b="1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337" y="28572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>
                <a:solidFill>
                  <a:srgbClr val="FF0000"/>
                </a:solidFill>
              </a:rPr>
              <a:t>5. Bài tập hỗ trợ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142984"/>
            <a:ext cx="8358214" cy="5089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3100" b="1"/>
              <a:t>Những bài tập dùng mẹo về nghĩa (</a:t>
            </a:r>
            <a:r>
              <a:rPr lang="en-US" sz="3100" b="1">
                <a:solidFill>
                  <a:srgbClr val="FF0000"/>
                </a:solidFill>
              </a:rPr>
              <a:t>nên áp dụng với học sinh lớp 4-5</a:t>
            </a:r>
            <a:r>
              <a:rPr lang="en-US" sz="3100" b="1"/>
              <a:t>)</a:t>
            </a:r>
          </a:p>
          <a:p>
            <a:pPr marL="457200" algn="just"/>
            <a:r>
              <a:rPr lang="en-US" sz="3100" b="1"/>
              <a:t>+	Tìm những đồ vật trong gia đình chứa âm đầu </a:t>
            </a:r>
            <a:r>
              <a:rPr lang="en-US" sz="3100" b="1" i="1">
                <a:solidFill>
                  <a:srgbClr val="FF0000"/>
                </a:solidFill>
              </a:rPr>
              <a:t>ch</a:t>
            </a:r>
            <a:r>
              <a:rPr lang="en-US" sz="3100" b="1"/>
              <a:t> và </a:t>
            </a:r>
            <a:r>
              <a:rPr lang="en-US" sz="3100" b="1" i="1">
                <a:solidFill>
                  <a:srgbClr val="FF0000"/>
                </a:solidFill>
              </a:rPr>
              <a:t>tr</a:t>
            </a:r>
            <a:r>
              <a:rPr lang="en-US" sz="3100" b="1">
                <a:solidFill>
                  <a:srgbClr val="FF0000"/>
                </a:solidFill>
              </a:rPr>
              <a:t> </a:t>
            </a:r>
          </a:p>
          <a:p>
            <a:pPr marL="457200"/>
            <a:r>
              <a:rPr lang="en-US" sz="3100" b="1" i="1">
                <a:solidFill>
                  <a:srgbClr val="00B0F0"/>
                </a:solidFill>
              </a:rPr>
              <a:t>chăn, chiếu, chén, tráp..</a:t>
            </a:r>
            <a:endParaRPr lang="en-US" sz="3100" b="1">
              <a:solidFill>
                <a:srgbClr val="00B0F0"/>
              </a:solidFill>
            </a:endParaRPr>
          </a:p>
          <a:p>
            <a:pPr marL="457200" algn="just"/>
            <a:r>
              <a:rPr lang="en-US" sz="3100" b="1"/>
              <a:t>+	Tìm những từ chứa âm đầu </a:t>
            </a:r>
            <a:r>
              <a:rPr lang="en-US" sz="3100" b="1" i="1">
                <a:solidFill>
                  <a:srgbClr val="FF0000"/>
                </a:solidFill>
              </a:rPr>
              <a:t>tr</a:t>
            </a:r>
            <a:r>
              <a:rPr lang="en-US" sz="3100" b="1"/>
              <a:t> đồng nghĩa với từ chứa âm đầu </a:t>
            </a:r>
            <a:r>
              <a:rPr lang="en-US" sz="3100" b="1" i="1">
                <a:solidFill>
                  <a:srgbClr val="FF0000"/>
                </a:solidFill>
              </a:rPr>
              <a:t>gi</a:t>
            </a:r>
          </a:p>
          <a:p>
            <a:pPr marL="457200" algn="just"/>
            <a:r>
              <a:rPr lang="en-US" sz="3100" b="1" i="1"/>
              <a:t>	</a:t>
            </a:r>
            <a:r>
              <a:rPr lang="en-US" sz="3100" b="1" i="1">
                <a:solidFill>
                  <a:srgbClr val="00B0F0"/>
                </a:solidFill>
              </a:rPr>
              <a:t>trăng – giăng, trả – giả, trời – giời, trồng – giồng…</a:t>
            </a:r>
            <a:endParaRPr lang="en-US" sz="3100" b="1">
              <a:solidFill>
                <a:srgbClr val="00B0F0"/>
              </a:solidFill>
            </a:endParaRPr>
          </a:p>
          <a:p>
            <a:pPr marL="457200" algn="just"/>
            <a:r>
              <a:rPr lang="en-US" sz="3100" b="1"/>
              <a:t>+	Tìm từ bắt đầu bằng </a:t>
            </a:r>
            <a:r>
              <a:rPr lang="en-US" sz="3100" b="1" i="1">
                <a:solidFill>
                  <a:srgbClr val="FF0000"/>
                </a:solidFill>
              </a:rPr>
              <a:t>s</a:t>
            </a:r>
            <a:r>
              <a:rPr lang="en-US" sz="3100" b="1"/>
              <a:t> hoặc </a:t>
            </a:r>
            <a:r>
              <a:rPr lang="en-US" sz="3100" b="1" i="1">
                <a:solidFill>
                  <a:srgbClr val="FF0000"/>
                </a:solidFill>
              </a:rPr>
              <a:t>x</a:t>
            </a:r>
            <a:r>
              <a:rPr lang="en-US" sz="3100" b="1"/>
              <a:t> chỉ một món ăn, con vật, cây cối…</a:t>
            </a:r>
            <a:endParaRPr lang="en-US" sz="3100" b="1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9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7538" y="1700808"/>
            <a:ext cx="91440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TRÂN TRỌNG CẢM ƠN</a:t>
            </a:r>
          </a:p>
          <a:p>
            <a:r>
              <a:rPr lang="en-US" b="1" dirty="0">
                <a:solidFill>
                  <a:srgbClr val="FF0000"/>
                </a:solidFill>
              </a:rPr>
              <a:t>SỰ THAM GIA </a:t>
            </a:r>
          </a:p>
          <a:p>
            <a:r>
              <a:rPr lang="en-US" b="1" dirty="0">
                <a:solidFill>
                  <a:srgbClr val="FF0000"/>
                </a:solidFill>
              </a:rPr>
              <a:t>CỦA QUÝ THẦY CÔ</a:t>
            </a:r>
          </a:p>
        </p:txBody>
      </p:sp>
      <p:sp>
        <p:nvSpPr>
          <p:cNvPr id="5" name="Curved Left Arrow 4">
            <a:hlinkClick r:id="rId2" action="ppaction://hlinksldjump"/>
          </p:cNvPr>
          <p:cNvSpPr/>
          <p:nvPr/>
        </p:nvSpPr>
        <p:spPr>
          <a:xfrm>
            <a:off x="8772390" y="6423109"/>
            <a:ext cx="288032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50"/>
            <a:ext cx="2057400" cy="167060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71604" y="362956"/>
            <a:ext cx="6934200" cy="1065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3600" b="1" dirty="0">
                <a:solidFill>
                  <a:srgbClr val="FF0000"/>
                </a:solidFill>
              </a:rPr>
              <a:t>CÁC NHÓM LỖI CHÍNH TẢ PHƯƠNG NGỮ THƯỜNG GẶP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8433" y="1428736"/>
            <a:ext cx="9147412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/>
          </a:p>
        </p:txBody>
      </p:sp>
      <p:grpSp>
        <p:nvGrpSpPr>
          <p:cNvPr id="14" name="Group 13"/>
          <p:cNvGrpSpPr/>
          <p:nvPr/>
        </p:nvGrpSpPr>
        <p:grpSpPr>
          <a:xfrm>
            <a:off x="4429124" y="4214818"/>
            <a:ext cx="2357454" cy="1357322"/>
            <a:chOff x="3786182" y="3857628"/>
            <a:chExt cx="2357454" cy="1357322"/>
          </a:xfrm>
          <a:solidFill>
            <a:schemeClr val="accent6">
              <a:lumMod val="50000"/>
            </a:schemeClr>
          </a:solidFill>
        </p:grpSpPr>
        <p:sp>
          <p:nvSpPr>
            <p:cNvPr id="13" name="Oval 12"/>
            <p:cNvSpPr/>
            <p:nvPr/>
          </p:nvSpPr>
          <p:spPr>
            <a:xfrm>
              <a:off x="3786182" y="3857628"/>
              <a:ext cx="2214578" cy="1357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57620" y="4143380"/>
              <a:ext cx="22860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>
                  <a:solidFill>
                    <a:schemeClr val="bg2">
                      <a:lumMod val="75000"/>
                    </a:schemeClr>
                  </a:solidFill>
                </a:rPr>
                <a:t>ÂM CHÍNH</a:t>
              </a:r>
              <a:endParaRPr lang="vi-VN" sz="360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29124" y="2357430"/>
            <a:ext cx="2214578" cy="1357322"/>
            <a:chOff x="3786182" y="3857628"/>
            <a:chExt cx="2214578" cy="1357322"/>
          </a:xfrm>
        </p:grpSpPr>
        <p:sp>
          <p:nvSpPr>
            <p:cNvPr id="16" name="Oval 15"/>
            <p:cNvSpPr/>
            <p:nvPr/>
          </p:nvSpPr>
          <p:spPr>
            <a:xfrm>
              <a:off x="3786182" y="3857628"/>
              <a:ext cx="2214578" cy="1357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00496" y="4143380"/>
              <a:ext cx="18573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>
                  <a:solidFill>
                    <a:srgbClr val="FFC000"/>
                  </a:solidFill>
                </a:rPr>
                <a:t>ÂM ĐẦU</a:t>
              </a:r>
              <a:endParaRPr lang="vi-VN" sz="3600">
                <a:solidFill>
                  <a:srgbClr val="FFC00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71538" y="4214818"/>
            <a:ext cx="2214578" cy="1357322"/>
            <a:chOff x="3786182" y="3857628"/>
            <a:chExt cx="2214578" cy="1357322"/>
          </a:xfrm>
          <a:solidFill>
            <a:srgbClr val="00B050"/>
          </a:solidFill>
        </p:grpSpPr>
        <p:sp>
          <p:nvSpPr>
            <p:cNvPr id="19" name="Oval 18"/>
            <p:cNvSpPr/>
            <p:nvPr/>
          </p:nvSpPr>
          <p:spPr>
            <a:xfrm>
              <a:off x="3786182" y="3857628"/>
              <a:ext cx="2214578" cy="1357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29058" y="4143380"/>
              <a:ext cx="1928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ÂM CUỐI</a:t>
              </a:r>
              <a:endParaRPr lang="vi-VN" sz="3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00100" y="2357430"/>
            <a:ext cx="2928958" cy="1357322"/>
            <a:chOff x="3714744" y="3857628"/>
            <a:chExt cx="2928958" cy="1357322"/>
          </a:xfrm>
          <a:solidFill>
            <a:schemeClr val="accent6">
              <a:lumMod val="50000"/>
            </a:schemeClr>
          </a:solidFill>
        </p:grpSpPr>
        <p:sp>
          <p:nvSpPr>
            <p:cNvPr id="25" name="Oval 24"/>
            <p:cNvSpPr/>
            <p:nvPr/>
          </p:nvSpPr>
          <p:spPr>
            <a:xfrm>
              <a:off x="3786182" y="3857628"/>
              <a:ext cx="2214578" cy="1357322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14744" y="4214818"/>
              <a:ext cx="2928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THANH ĐIỆU</a:t>
              </a:r>
              <a:endParaRPr lang="vi-VN" sz="28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25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50"/>
            <a:ext cx="2057400" cy="167060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57400" y="362956"/>
            <a:ext cx="69342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CÂU HỎI THẢO LUẬN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8433" y="1000108"/>
            <a:ext cx="8243771" cy="5572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200" b="1" dirty="0" err="1"/>
              <a:t>Liệt</a:t>
            </a:r>
            <a:r>
              <a:rPr lang="en-US" sz="3200" b="1" dirty="0"/>
              <a:t> </a:t>
            </a:r>
            <a:r>
              <a:rPr lang="en-US" sz="3200" b="1" dirty="0" err="1"/>
              <a:t>kê</a:t>
            </a:r>
            <a:r>
              <a:rPr lang="en-US" sz="3200" b="1" dirty="0"/>
              <a:t> </a:t>
            </a:r>
            <a:r>
              <a:rPr lang="en-US" sz="3200" b="1" dirty="0" err="1"/>
              <a:t>các</a:t>
            </a:r>
            <a:r>
              <a:rPr lang="en-US" sz="3200" b="1" dirty="0"/>
              <a:t> </a:t>
            </a:r>
            <a:r>
              <a:rPr lang="en-US" sz="3200" b="1" dirty="0" err="1"/>
              <a:t>lỗi</a:t>
            </a:r>
            <a:r>
              <a:rPr lang="en-US" sz="3200" b="1" dirty="0"/>
              <a:t> </a:t>
            </a:r>
            <a:r>
              <a:rPr lang="en-US" sz="3200" b="1" dirty="0" err="1"/>
              <a:t>chính</a:t>
            </a:r>
            <a:r>
              <a:rPr lang="en-US" sz="3200" b="1" dirty="0"/>
              <a:t> </a:t>
            </a:r>
            <a:r>
              <a:rPr lang="en-US" sz="3200" b="1" dirty="0" err="1"/>
              <a:t>tả</a:t>
            </a:r>
            <a:r>
              <a:rPr lang="en-US" sz="3200" b="1" dirty="0"/>
              <a:t> </a:t>
            </a:r>
            <a:r>
              <a:rPr lang="en-US" sz="3200" b="1" dirty="0" err="1"/>
              <a:t>phương</a:t>
            </a:r>
            <a:r>
              <a:rPr lang="en-US" sz="3200" b="1" dirty="0"/>
              <a:t> </a:t>
            </a:r>
            <a:r>
              <a:rPr lang="en-US" sz="3200" b="1" dirty="0" err="1"/>
              <a:t>ngữ</a:t>
            </a:r>
            <a:r>
              <a:rPr lang="en-US" sz="3200" b="1" dirty="0"/>
              <a:t> (</a:t>
            </a:r>
            <a:r>
              <a:rPr lang="en-US" sz="3200" b="1" dirty="0" err="1"/>
              <a:t>về</a:t>
            </a:r>
            <a:r>
              <a:rPr lang="en-US" sz="3200" b="1" dirty="0"/>
              <a:t> </a:t>
            </a:r>
            <a:r>
              <a:rPr lang="en-US" sz="3200" b="1" dirty="0" err="1"/>
              <a:t>âm</a:t>
            </a:r>
            <a:r>
              <a:rPr lang="en-US" sz="3200" b="1" dirty="0"/>
              <a:t> </a:t>
            </a:r>
            <a:r>
              <a:rPr lang="en-US" sz="3200" b="1" dirty="0" err="1"/>
              <a:t>đầu</a:t>
            </a:r>
            <a:r>
              <a:rPr lang="en-US" sz="3200" b="1" dirty="0"/>
              <a:t>, </a:t>
            </a:r>
            <a:r>
              <a:rPr lang="en-US" sz="3200" b="1" dirty="0" err="1"/>
              <a:t>âm</a:t>
            </a:r>
            <a:r>
              <a:rPr lang="en-US" sz="3200" b="1" dirty="0"/>
              <a:t> </a:t>
            </a:r>
            <a:r>
              <a:rPr lang="en-US" sz="3200" b="1" dirty="0" err="1"/>
              <a:t>chính</a:t>
            </a:r>
            <a:r>
              <a:rPr lang="en-US" sz="3200" b="1" dirty="0"/>
              <a:t>, </a:t>
            </a:r>
            <a:r>
              <a:rPr lang="en-US" sz="3200" b="1" dirty="0" err="1"/>
              <a:t>âm</a:t>
            </a:r>
            <a:r>
              <a:rPr lang="en-US" sz="3200" b="1" dirty="0"/>
              <a:t> </a:t>
            </a:r>
            <a:r>
              <a:rPr lang="en-US" sz="3200" b="1" dirty="0" err="1"/>
              <a:t>cuối</a:t>
            </a:r>
            <a:r>
              <a:rPr lang="en-US" sz="3200" b="1" dirty="0"/>
              <a:t>, </a:t>
            </a:r>
            <a:r>
              <a:rPr lang="en-US" sz="3200" b="1" dirty="0" err="1"/>
              <a:t>thanh</a:t>
            </a:r>
            <a:r>
              <a:rPr lang="en-US" sz="3200" b="1" dirty="0"/>
              <a:t> </a:t>
            </a:r>
            <a:r>
              <a:rPr lang="en-US" sz="3200" b="1" dirty="0" err="1"/>
              <a:t>điệu</a:t>
            </a:r>
            <a:r>
              <a:rPr lang="en-US" sz="3200" b="1" dirty="0"/>
              <a:t>) </a:t>
            </a:r>
            <a:r>
              <a:rPr lang="en-US" sz="3200" b="1" dirty="0" err="1"/>
              <a:t>mà</a:t>
            </a:r>
            <a:r>
              <a:rPr lang="en-US" sz="3200" b="1" dirty="0"/>
              <a:t> </a:t>
            </a:r>
            <a:r>
              <a:rPr lang="en-US" sz="3200" b="1" dirty="0" err="1"/>
              <a:t>học</a:t>
            </a:r>
            <a:r>
              <a:rPr lang="en-US" sz="3200" b="1" dirty="0"/>
              <a:t> </a:t>
            </a:r>
            <a:r>
              <a:rPr lang="en-US" sz="3200" b="1" dirty="0" err="1"/>
              <a:t>sinh</a:t>
            </a:r>
            <a:r>
              <a:rPr lang="en-US" sz="3200" b="1" dirty="0"/>
              <a:t> hay </a:t>
            </a:r>
            <a:r>
              <a:rPr lang="en-US" sz="3200" b="1" dirty="0" err="1"/>
              <a:t>mắc</a:t>
            </a:r>
            <a:r>
              <a:rPr lang="en-US" sz="3200" b="1" dirty="0"/>
              <a:t> </a:t>
            </a:r>
            <a:r>
              <a:rPr lang="en-US" sz="3200" b="1" dirty="0" err="1"/>
              <a:t>phải</a:t>
            </a:r>
            <a:r>
              <a:rPr lang="en-US" sz="3200" b="1" dirty="0"/>
              <a:t> </a:t>
            </a:r>
            <a:r>
              <a:rPr lang="en-US" sz="3200" b="1" dirty="0" err="1"/>
              <a:t>trong</a:t>
            </a:r>
            <a:r>
              <a:rPr lang="en-US" sz="3200" b="1" dirty="0"/>
              <a:t> </a:t>
            </a:r>
            <a:r>
              <a:rPr lang="en-US" sz="3200" b="1" dirty="0" err="1"/>
              <a:t>quá</a:t>
            </a:r>
            <a:r>
              <a:rPr lang="en-US" sz="3200" b="1" dirty="0"/>
              <a:t> </a:t>
            </a:r>
            <a:r>
              <a:rPr lang="en-US" sz="3200" b="1" dirty="0" err="1"/>
              <a:t>trình</a:t>
            </a:r>
            <a:r>
              <a:rPr lang="en-US" sz="3200" b="1" dirty="0"/>
              <a:t> </a:t>
            </a:r>
            <a:r>
              <a:rPr lang="en-US" sz="3200" b="1" dirty="0" err="1"/>
              <a:t>học</a:t>
            </a:r>
            <a:r>
              <a:rPr lang="en-US" sz="3200" b="1" dirty="0"/>
              <a:t>. 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200" b="1" dirty="0" err="1"/>
              <a:t>Nêu</a:t>
            </a:r>
            <a:r>
              <a:rPr lang="en-US" sz="3200" b="1" dirty="0"/>
              <a:t> </a:t>
            </a:r>
            <a:r>
              <a:rPr lang="en-US" sz="3200" b="1" dirty="0" err="1"/>
              <a:t>những</a:t>
            </a:r>
            <a:r>
              <a:rPr lang="en-US" sz="3200" b="1" dirty="0"/>
              <a:t> </a:t>
            </a:r>
            <a:r>
              <a:rPr lang="en-US" sz="3200" b="1" dirty="0" err="1"/>
              <a:t>kinh</a:t>
            </a:r>
            <a:r>
              <a:rPr lang="en-US" sz="3200" b="1" dirty="0"/>
              <a:t> </a:t>
            </a:r>
            <a:r>
              <a:rPr lang="en-US" sz="3200" b="1" dirty="0" err="1"/>
              <a:t>nghiệm</a:t>
            </a:r>
            <a:r>
              <a:rPr lang="en-US" sz="3200" b="1" dirty="0"/>
              <a:t> </a:t>
            </a:r>
            <a:r>
              <a:rPr lang="en-US" sz="3200" b="1" dirty="0" err="1"/>
              <a:t>mà</a:t>
            </a:r>
            <a:r>
              <a:rPr lang="en-US" sz="3200" b="1" dirty="0"/>
              <a:t> </a:t>
            </a:r>
            <a:r>
              <a:rPr lang="en-US" sz="3200" b="1" dirty="0" err="1"/>
              <a:t>các</a:t>
            </a:r>
            <a:r>
              <a:rPr lang="en-US" sz="3200" b="1" dirty="0"/>
              <a:t> </a:t>
            </a:r>
            <a:r>
              <a:rPr lang="en-US" sz="3200" b="1" dirty="0" err="1"/>
              <a:t>anh</a:t>
            </a:r>
            <a:r>
              <a:rPr lang="en-US" sz="3200" b="1" dirty="0"/>
              <a:t> (</a:t>
            </a:r>
            <a:r>
              <a:rPr lang="en-US" sz="3200" b="1" dirty="0" err="1"/>
              <a:t>chị</a:t>
            </a:r>
            <a:r>
              <a:rPr lang="en-US" sz="3200" b="1" dirty="0"/>
              <a:t>) </a:t>
            </a:r>
            <a:r>
              <a:rPr lang="en-US" sz="3200" b="1" dirty="0" err="1"/>
              <a:t>đã</a:t>
            </a:r>
            <a:r>
              <a:rPr lang="en-US" sz="3200" b="1" dirty="0"/>
              <a:t> </a:t>
            </a:r>
            <a:r>
              <a:rPr lang="en-US" sz="3200" b="1" dirty="0" err="1"/>
              <a:t>áp</a:t>
            </a:r>
            <a:r>
              <a:rPr lang="en-US" sz="3200" b="1" dirty="0"/>
              <a:t> </a:t>
            </a:r>
            <a:r>
              <a:rPr lang="en-US" sz="3200" b="1" dirty="0" err="1"/>
              <a:t>dụng</a:t>
            </a:r>
            <a:r>
              <a:rPr lang="en-US" sz="3200" b="1" dirty="0"/>
              <a:t> </a:t>
            </a:r>
            <a:r>
              <a:rPr lang="en-US" sz="3200" b="1" dirty="0" err="1"/>
              <a:t>để</a:t>
            </a:r>
            <a:r>
              <a:rPr lang="en-US" sz="3200" b="1" dirty="0"/>
              <a:t> </a:t>
            </a:r>
            <a:r>
              <a:rPr lang="en-US" sz="3200" b="1" dirty="0" err="1"/>
              <a:t>giúp</a:t>
            </a:r>
            <a:r>
              <a:rPr lang="en-US" sz="3200" b="1" dirty="0"/>
              <a:t> </a:t>
            </a:r>
            <a:r>
              <a:rPr lang="en-US" sz="3200" b="1" dirty="0" err="1"/>
              <a:t>học</a:t>
            </a:r>
            <a:r>
              <a:rPr lang="en-US" sz="3200" b="1" dirty="0"/>
              <a:t> </a:t>
            </a:r>
            <a:r>
              <a:rPr lang="en-US" sz="3200" b="1" dirty="0" err="1"/>
              <a:t>sinh</a:t>
            </a:r>
            <a:r>
              <a:rPr lang="en-US" sz="3200" b="1" dirty="0"/>
              <a:t> </a:t>
            </a:r>
            <a:r>
              <a:rPr lang="en-US" sz="3200" b="1" dirty="0" err="1"/>
              <a:t>khắc</a:t>
            </a:r>
            <a:r>
              <a:rPr lang="en-US" sz="3200" b="1" dirty="0"/>
              <a:t> </a:t>
            </a:r>
            <a:r>
              <a:rPr lang="en-US" sz="3200" b="1" dirty="0" err="1"/>
              <a:t>phục</a:t>
            </a:r>
            <a:r>
              <a:rPr lang="en-US" sz="3200" b="1" dirty="0"/>
              <a:t> </a:t>
            </a:r>
            <a:r>
              <a:rPr lang="en-US" sz="3200" b="1" dirty="0" err="1"/>
              <a:t>lỗi</a:t>
            </a:r>
            <a:r>
              <a:rPr lang="en-US" sz="3200" b="1" dirty="0"/>
              <a:t> </a:t>
            </a:r>
            <a:r>
              <a:rPr lang="en-US" sz="3200" b="1" dirty="0" err="1"/>
              <a:t>sai</a:t>
            </a:r>
            <a:r>
              <a:rPr lang="en-US" sz="3200" b="1" dirty="0"/>
              <a:t> </a:t>
            </a:r>
            <a:r>
              <a:rPr lang="en-US" sz="3200" b="1" dirty="0" err="1"/>
              <a:t>đó</a:t>
            </a:r>
            <a:r>
              <a:rPr lang="en-US" sz="3200" b="1" dirty="0"/>
              <a:t>.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200" b="1" dirty="0" err="1"/>
              <a:t>Nêu</a:t>
            </a:r>
            <a:r>
              <a:rPr lang="en-US" sz="3200" b="1" dirty="0"/>
              <a:t> 5 </a:t>
            </a:r>
            <a:r>
              <a:rPr lang="en-US" sz="3200" b="1" dirty="0" err="1"/>
              <a:t>ví</a:t>
            </a:r>
            <a:r>
              <a:rPr lang="en-US" sz="3200" b="1" dirty="0"/>
              <a:t> </a:t>
            </a:r>
            <a:r>
              <a:rPr lang="en-US" sz="3200" b="1" dirty="0" err="1"/>
              <a:t>dụ</a:t>
            </a:r>
            <a:r>
              <a:rPr lang="en-US" sz="3200" b="1" dirty="0"/>
              <a:t> </a:t>
            </a:r>
            <a:r>
              <a:rPr lang="en-US" sz="3200" b="1" dirty="0" err="1"/>
              <a:t>bài</a:t>
            </a:r>
            <a:r>
              <a:rPr lang="en-US" sz="3200" b="1" dirty="0"/>
              <a:t> </a:t>
            </a:r>
            <a:r>
              <a:rPr lang="en-US" sz="3200" b="1" dirty="0" err="1"/>
              <a:t>cụ</a:t>
            </a:r>
            <a:r>
              <a:rPr lang="en-US" sz="3200" b="1" dirty="0"/>
              <a:t> </a:t>
            </a:r>
            <a:r>
              <a:rPr lang="en-US" sz="3200" b="1" dirty="0" err="1"/>
              <a:t>thể</a:t>
            </a:r>
            <a:r>
              <a:rPr lang="en-US" sz="3200" b="1" dirty="0"/>
              <a:t> </a:t>
            </a:r>
            <a:r>
              <a:rPr lang="en-US" sz="3200" b="1" dirty="0" err="1"/>
              <a:t>trong</a:t>
            </a:r>
            <a:r>
              <a:rPr lang="en-US" sz="3200" b="1" dirty="0"/>
              <a:t> SGK </a:t>
            </a:r>
            <a:r>
              <a:rPr lang="en-US" sz="3200" b="1" dirty="0" err="1"/>
              <a:t>và</a:t>
            </a:r>
            <a:r>
              <a:rPr lang="en-US" sz="3200" b="1" dirty="0"/>
              <a:t> </a:t>
            </a:r>
            <a:r>
              <a:rPr lang="en-US" sz="3200" b="1" dirty="0" err="1"/>
              <a:t>biện</a:t>
            </a:r>
            <a:r>
              <a:rPr lang="en-US" sz="3200" b="1" dirty="0"/>
              <a:t> </a:t>
            </a:r>
            <a:r>
              <a:rPr lang="en-US" sz="3200" b="1" dirty="0" err="1"/>
              <a:t>pháp</a:t>
            </a:r>
            <a:r>
              <a:rPr lang="en-US" sz="3200" b="1" dirty="0"/>
              <a:t> </a:t>
            </a:r>
            <a:r>
              <a:rPr lang="en-US" sz="3200" b="1" dirty="0" err="1"/>
              <a:t>khắc</a:t>
            </a:r>
            <a:r>
              <a:rPr lang="en-US" sz="3200" b="1" dirty="0"/>
              <a:t> </a:t>
            </a:r>
            <a:r>
              <a:rPr lang="en-US" sz="3200" b="1" dirty="0" err="1"/>
              <a:t>phục</a:t>
            </a:r>
            <a:r>
              <a:rPr lang="en-US" sz="3200" b="1" dirty="0"/>
              <a:t> </a:t>
            </a:r>
            <a:r>
              <a:rPr lang="en-US" sz="3200" b="1" dirty="0" err="1"/>
              <a:t>những</a:t>
            </a:r>
            <a:r>
              <a:rPr lang="en-US" sz="3200" b="1" dirty="0"/>
              <a:t> </a:t>
            </a:r>
            <a:r>
              <a:rPr lang="en-US" sz="3200" b="1" dirty="0" err="1"/>
              <a:t>lỗi</a:t>
            </a:r>
            <a:r>
              <a:rPr lang="en-US" sz="3200" b="1" dirty="0"/>
              <a:t> </a:t>
            </a:r>
            <a:r>
              <a:rPr lang="en-US" sz="3200" b="1" dirty="0" err="1"/>
              <a:t>sai</a:t>
            </a:r>
            <a:r>
              <a:rPr lang="en-US" sz="3200" b="1" dirty="0"/>
              <a:t> </a:t>
            </a:r>
            <a:r>
              <a:rPr lang="en-US" sz="3200" b="1" dirty="0" err="1"/>
              <a:t>ấy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25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8520" y="244998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 NHÓM THANH ĐIỆU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46954" y="571480"/>
            <a:ext cx="7368318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vi-VN" sz="3600" b="1" dirty="0"/>
              <a:t>-Tiếng Việt có 6 thanh điệu: </a:t>
            </a:r>
            <a:r>
              <a:rPr lang="vi-VN" sz="3600" b="1" i="1" dirty="0">
                <a:solidFill>
                  <a:srgbClr val="00B0F0"/>
                </a:solidFill>
              </a:rPr>
              <a:t>ngang, huyền,sắc,hỏi,ngã, nặng.</a:t>
            </a:r>
          </a:p>
          <a:p>
            <a:pPr algn="just"/>
            <a:r>
              <a:rPr lang="vi-VN" sz="3600" b="1" i="1" dirty="0">
                <a:solidFill>
                  <a:srgbClr val="00B0F0"/>
                </a:solidFill>
              </a:rPr>
              <a:t>-</a:t>
            </a:r>
            <a:r>
              <a:rPr lang="vi-VN" sz="3600" b="1" dirty="0"/>
              <a:t>Học sinh thường </a:t>
            </a:r>
            <a:r>
              <a:rPr lang="vi-VN" sz="3600" b="1" dirty="0">
                <a:solidFill>
                  <a:srgbClr val="FF0000"/>
                </a:solidFill>
              </a:rPr>
              <a:t>không phân biệt 2 thanh: </a:t>
            </a:r>
            <a:r>
              <a:rPr lang="vi-VN" sz="3600" b="1" i="1" dirty="0">
                <a:solidFill>
                  <a:schemeClr val="accent3">
                    <a:lumMod val="50000"/>
                  </a:schemeClr>
                </a:solidFill>
              </a:rPr>
              <a:t>hỏi, ngã</a:t>
            </a:r>
            <a:r>
              <a:rPr lang="vi-VN" sz="3600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78386" y="3286124"/>
            <a:ext cx="8194142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l"/>
            <a:r>
              <a:rPr lang="vi-VN" sz="3600" i="1" u="sng" dirty="0"/>
              <a:t>Ví dụ</a:t>
            </a:r>
            <a:r>
              <a:rPr lang="vi-VN" sz="3600" i="1" dirty="0"/>
              <a:t>:</a:t>
            </a:r>
            <a:r>
              <a:rPr lang="vi-VN" sz="3600" dirty="0"/>
              <a:t> </a:t>
            </a:r>
          </a:p>
          <a:p>
            <a:pPr algn="l"/>
            <a:r>
              <a:rPr lang="vi-VN" sz="3600" b="1" i="1" dirty="0">
                <a:solidFill>
                  <a:srgbClr val="FF0000"/>
                </a:solidFill>
              </a:rPr>
              <a:t>Sữa</a:t>
            </a:r>
            <a:r>
              <a:rPr lang="vi-VN" sz="3600" b="1" i="1" dirty="0"/>
              <a:t> </a:t>
            </a:r>
            <a:r>
              <a:rPr lang="vi-VN" sz="3600" i="1" dirty="0"/>
              <a:t>xe đạp,</a:t>
            </a:r>
            <a:r>
              <a:rPr lang="en-US" sz="3600" i="1" dirty="0"/>
              <a:t> </a:t>
            </a:r>
            <a:r>
              <a:rPr lang="en-US" sz="3600" i="1" dirty="0" err="1"/>
              <a:t>hư</a:t>
            </a:r>
            <a:r>
              <a:rPr lang="vi-VN" sz="3600" i="1" dirty="0"/>
              <a:t>ớng </a:t>
            </a:r>
            <a:r>
              <a:rPr lang="vi-VN" sz="3600" b="1" i="1" dirty="0">
                <a:solidFill>
                  <a:srgbClr val="FF0000"/>
                </a:solidFill>
              </a:rPr>
              <a:t>dẩn</a:t>
            </a:r>
            <a:r>
              <a:rPr lang="vi-VN" sz="3600" i="1" dirty="0"/>
              <a:t>, </a:t>
            </a:r>
            <a:r>
              <a:rPr lang="vi-VN" sz="3600" b="1" i="1" dirty="0">
                <a:solidFill>
                  <a:srgbClr val="FF0000"/>
                </a:solidFill>
              </a:rPr>
              <a:t>giử</a:t>
            </a:r>
            <a:r>
              <a:rPr lang="vi-VN" sz="3600" i="1" dirty="0"/>
              <a:t> gìn, </a:t>
            </a:r>
            <a:r>
              <a:rPr lang="vi-VN" sz="3600" b="1" i="1" dirty="0">
                <a:solidFill>
                  <a:srgbClr val="FF0000"/>
                </a:solidFill>
              </a:rPr>
              <a:t>dổ</a:t>
            </a:r>
            <a:r>
              <a:rPr lang="vi-VN" sz="3600" i="1" dirty="0"/>
              <a:t> dành</a:t>
            </a:r>
            <a:r>
              <a:rPr lang="en-US" sz="3600" i="1" dirty="0"/>
              <a:t> </a:t>
            </a:r>
            <a:r>
              <a:rPr lang="vi-VN" sz="3600" i="1" dirty="0"/>
              <a:t>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196" y="-24568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 Nguyên nhân lỗi thanh điệu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743" y="1214422"/>
            <a:ext cx="8125157" cy="4653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/>
              <a:t>T</a:t>
            </a:r>
            <a:r>
              <a:rPr lang="vi-VN" sz="3600"/>
              <a:t>heo các nhà ngữ âm học, người Việt từ Nghệ An trở vào không phân biệt được 2 thanh </a:t>
            </a:r>
            <a:r>
              <a:rPr lang="vi-VN" sz="3600" b="1" i="1"/>
              <a:t>hỏi, ngã.</a:t>
            </a:r>
            <a:r>
              <a:rPr lang="vi-VN" sz="3600"/>
              <a:t> Hay nói đúng hơn trong phương ngữ Trung và Nam không có thanh </a:t>
            </a:r>
            <a:r>
              <a:rPr lang="vi-VN" sz="3600" b="1" i="1"/>
              <a:t>ngã</a:t>
            </a:r>
            <a:r>
              <a:rPr lang="vi-VN" sz="3600"/>
              <a:t>. </a:t>
            </a:r>
            <a:endParaRPr lang="en-US" sz="360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vi-VN" sz="3600"/>
              <a:t>Mặt khác, số lượng tiếng mang 2 thanh này khá lớn.</a:t>
            </a:r>
            <a:endParaRPr lang="en-US" sz="3600"/>
          </a:p>
          <a:p>
            <a:pPr algn="just"/>
            <a:r>
              <a:rPr lang="en-US" sz="3600" b="1">
                <a:solidFill>
                  <a:srgbClr val="FF0000"/>
                </a:solidFill>
              </a:rPr>
              <a:t>=&gt;</a:t>
            </a:r>
            <a:r>
              <a:rPr lang="vi-VN" sz="3600" b="1">
                <a:solidFill>
                  <a:srgbClr val="FF0000"/>
                </a:solidFill>
              </a:rPr>
              <a:t> Do đó lỗi về dấu thanh rất phổ biến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2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57222" y="2449982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 NHÓM ÂM ĐẦU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7161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764704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/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1000108"/>
            <a:ext cx="8358246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l"/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sz="3200"/>
              <a:t>Học sinh thư</a:t>
            </a:r>
            <a:r>
              <a:rPr lang="en-US" sz="3600"/>
              <a:t>ờng lẫn lộn một số chữ cái ghi các âm đầu sau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2640" y="1857364"/>
            <a:ext cx="8082698" cy="4653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000" b="1" i="1"/>
              <a:t>+   </a:t>
            </a:r>
            <a:r>
              <a:rPr lang="vi-VN" sz="3000" b="1" i="1">
                <a:solidFill>
                  <a:srgbClr val="FF0000"/>
                </a:solidFill>
              </a:rPr>
              <a:t>l/n</a:t>
            </a:r>
            <a:r>
              <a:rPr lang="vi-VN" sz="3000" b="1" i="1"/>
              <a:t>: </a:t>
            </a:r>
            <a:r>
              <a:rPr lang="en-US" sz="3000" b="1" i="1"/>
              <a:t>  </a:t>
            </a:r>
            <a:r>
              <a:rPr lang="vi-VN" sz="3000" b="1" u="sng">
                <a:solidFill>
                  <a:srgbClr val="FF0000"/>
                </a:solidFill>
              </a:rPr>
              <a:t>n</a:t>
            </a:r>
            <a:r>
              <a:rPr lang="vi-VN" sz="3000"/>
              <a:t>òng </a:t>
            </a:r>
            <a:r>
              <a:rPr lang="vi-VN" sz="3000" b="1" u="sng">
                <a:solidFill>
                  <a:srgbClr val="FF0000"/>
                </a:solidFill>
              </a:rPr>
              <a:t>n</a:t>
            </a:r>
            <a:r>
              <a:rPr lang="vi-VN" sz="3000"/>
              <a:t>ợn</a:t>
            </a:r>
            <a:r>
              <a:rPr lang="vi-VN" sz="3000">
                <a:solidFill>
                  <a:srgbClr val="FF0000"/>
                </a:solidFill>
              </a:rPr>
              <a:t>, </a:t>
            </a:r>
            <a:r>
              <a:rPr lang="vi-VN" sz="3000" b="1" u="sng">
                <a:solidFill>
                  <a:srgbClr val="FF0000"/>
                </a:solidFill>
              </a:rPr>
              <a:t>l</a:t>
            </a:r>
            <a:r>
              <a:rPr lang="vi-VN" sz="3000"/>
              <a:t>ô </a:t>
            </a:r>
            <a:r>
              <a:rPr lang="vi-VN" sz="3000" b="1" u="sng">
                <a:solidFill>
                  <a:srgbClr val="FF0000"/>
                </a:solidFill>
              </a:rPr>
              <a:t>l</a:t>
            </a:r>
            <a:r>
              <a:rPr lang="vi-VN" sz="3000"/>
              <a:t>ức…</a:t>
            </a:r>
            <a:endParaRPr lang="en-US" sz="3000"/>
          </a:p>
          <a:p>
            <a:pPr algn="just"/>
            <a:r>
              <a:rPr lang="vi-VN" sz="3000" b="1" i="1"/>
              <a:t>+</a:t>
            </a:r>
            <a:r>
              <a:rPr lang="en-US" sz="3000" b="1" i="1"/>
              <a:t>   </a:t>
            </a:r>
            <a:r>
              <a:rPr lang="vi-VN" sz="3000" b="1" i="1">
                <a:solidFill>
                  <a:srgbClr val="FF0000"/>
                </a:solidFill>
              </a:rPr>
              <a:t>c/k</a:t>
            </a:r>
            <a:r>
              <a:rPr lang="vi-VN" sz="3000" b="1" i="1"/>
              <a:t>: </a:t>
            </a:r>
            <a:r>
              <a:rPr lang="en-US" sz="3000" b="1" i="1"/>
              <a:t>  </a:t>
            </a:r>
            <a:r>
              <a:rPr lang="vi-VN" sz="3000" b="1" u="sng">
                <a:solidFill>
                  <a:srgbClr val="FF0000"/>
                </a:solidFill>
              </a:rPr>
              <a:t>C</a:t>
            </a:r>
            <a:r>
              <a:rPr lang="vi-VN" sz="3000"/>
              <a:t>éo cờ…</a:t>
            </a:r>
            <a:endParaRPr lang="en-US" sz="3000"/>
          </a:p>
          <a:p>
            <a:pPr algn="just"/>
            <a:r>
              <a:rPr lang="vi-VN" sz="3000" b="1" i="1"/>
              <a:t>+</a:t>
            </a:r>
            <a:r>
              <a:rPr lang="en-US" sz="3000" b="1" i="1"/>
              <a:t>   </a:t>
            </a:r>
            <a:r>
              <a:rPr lang="vi-VN" sz="3000" b="1" i="1">
                <a:solidFill>
                  <a:srgbClr val="FF0000"/>
                </a:solidFill>
              </a:rPr>
              <a:t>g/r</a:t>
            </a:r>
            <a:r>
              <a:rPr lang="vi-VN" sz="3000" b="1" i="1"/>
              <a:t>:</a:t>
            </a:r>
            <a:r>
              <a:rPr lang="vi-VN" sz="3000"/>
              <a:t> </a:t>
            </a:r>
            <a:r>
              <a:rPr lang="en-US" sz="3000"/>
              <a:t>  </a:t>
            </a:r>
            <a:r>
              <a:rPr lang="vi-VN" sz="3000" b="1" u="sng">
                <a:solidFill>
                  <a:srgbClr val="FF0000"/>
                </a:solidFill>
              </a:rPr>
              <a:t>g</a:t>
            </a:r>
            <a:r>
              <a:rPr lang="vi-VN" sz="3000"/>
              <a:t>ổ, </a:t>
            </a:r>
            <a:r>
              <a:rPr lang="vi-VN" sz="3000" b="1" u="sng">
                <a:solidFill>
                  <a:srgbClr val="FF0000"/>
                </a:solidFill>
              </a:rPr>
              <a:t>g</a:t>
            </a:r>
            <a:r>
              <a:rPr lang="vi-VN" sz="3000"/>
              <a:t>á, </a:t>
            </a:r>
            <a:r>
              <a:rPr lang="vi-VN" sz="3000" b="1" u="sng">
                <a:solidFill>
                  <a:srgbClr val="FF0000"/>
                </a:solidFill>
              </a:rPr>
              <a:t>g</a:t>
            </a:r>
            <a:r>
              <a:rPr lang="vi-VN" sz="3000"/>
              <a:t>ô, </a:t>
            </a:r>
            <a:r>
              <a:rPr lang="vi-VN" sz="3000" b="1" u="sng">
                <a:solidFill>
                  <a:srgbClr val="FF0000"/>
                </a:solidFill>
              </a:rPr>
              <a:t>g</a:t>
            </a:r>
            <a:r>
              <a:rPr lang="vi-VN" sz="3000"/>
              <a:t>ẻ…</a:t>
            </a:r>
            <a:endParaRPr lang="en-US" sz="3000"/>
          </a:p>
          <a:p>
            <a:pPr algn="just"/>
            <a:r>
              <a:rPr lang="en-US" sz="3000" b="1" i="1"/>
              <a:t>+   </a:t>
            </a:r>
            <a:r>
              <a:rPr lang="vi-VN" sz="3000" b="1" i="1">
                <a:solidFill>
                  <a:srgbClr val="FF0000"/>
                </a:solidFill>
              </a:rPr>
              <a:t>g/gh</a:t>
            </a:r>
            <a:r>
              <a:rPr lang="vi-VN" sz="3000" b="1" i="1"/>
              <a:t>: </a:t>
            </a:r>
            <a:r>
              <a:rPr lang="en-US" sz="3000" b="1" i="1"/>
              <a:t>  </a:t>
            </a:r>
            <a:r>
              <a:rPr lang="vi-VN" sz="3000"/>
              <a:t>Con </a:t>
            </a:r>
            <a:r>
              <a:rPr lang="vi-VN" sz="3000" b="1" u="sng">
                <a:solidFill>
                  <a:srgbClr val="FF0000"/>
                </a:solidFill>
              </a:rPr>
              <a:t>g</a:t>
            </a:r>
            <a:r>
              <a:rPr lang="vi-VN" sz="3000"/>
              <a:t>ẹ, </a:t>
            </a:r>
            <a:r>
              <a:rPr lang="vi-VN" sz="3000" b="1" u="sng">
                <a:solidFill>
                  <a:srgbClr val="FF0000"/>
                </a:solidFill>
              </a:rPr>
              <a:t>g</a:t>
            </a:r>
            <a:r>
              <a:rPr lang="vi-VN" sz="3000"/>
              <a:t>ê sợ…</a:t>
            </a:r>
            <a:endParaRPr lang="en-US" sz="3000"/>
          </a:p>
          <a:p>
            <a:pPr algn="just"/>
            <a:r>
              <a:rPr lang="vi-VN" sz="3000" b="1" i="1"/>
              <a:t>+</a:t>
            </a:r>
            <a:r>
              <a:rPr lang="en-US" sz="3000" b="1" i="1"/>
              <a:t>   </a:t>
            </a:r>
            <a:r>
              <a:rPr lang="vi-VN" sz="3000" b="1" i="1">
                <a:solidFill>
                  <a:srgbClr val="FF0000"/>
                </a:solidFill>
              </a:rPr>
              <a:t>ng/ngh</a:t>
            </a:r>
            <a:r>
              <a:rPr lang="vi-VN" sz="3000" b="1" i="1"/>
              <a:t>: </a:t>
            </a:r>
            <a:r>
              <a:rPr lang="en-US" sz="3000" b="1" i="1"/>
              <a:t>  </a:t>
            </a:r>
            <a:r>
              <a:rPr lang="vi-VN" sz="3000" b="1" u="sng">
                <a:solidFill>
                  <a:srgbClr val="FF0000"/>
                </a:solidFill>
              </a:rPr>
              <a:t>Ng</a:t>
            </a:r>
            <a:r>
              <a:rPr lang="vi-VN" sz="3000"/>
              <a:t>ỉ ngơi, </a:t>
            </a:r>
            <a:r>
              <a:rPr lang="vi-VN" sz="3000" b="1" u="sng">
                <a:solidFill>
                  <a:srgbClr val="FF0000"/>
                </a:solidFill>
              </a:rPr>
              <a:t>ng</a:t>
            </a:r>
            <a:r>
              <a:rPr lang="vi-VN" sz="3000"/>
              <a:t>e nhạc…</a:t>
            </a:r>
            <a:endParaRPr lang="en-US" sz="3000"/>
          </a:p>
          <a:p>
            <a:pPr algn="just"/>
            <a:r>
              <a:rPr lang="vi-VN" sz="3000" b="1" i="1"/>
              <a:t>+</a:t>
            </a:r>
            <a:r>
              <a:rPr lang="en-US" sz="3000" b="1" i="1"/>
              <a:t>   </a:t>
            </a:r>
            <a:r>
              <a:rPr lang="vi-VN" sz="3000" b="1" i="1">
                <a:solidFill>
                  <a:srgbClr val="FF0000"/>
                </a:solidFill>
              </a:rPr>
              <a:t>ch/tr</a:t>
            </a:r>
            <a:r>
              <a:rPr lang="vi-VN" sz="3000" b="1" i="1"/>
              <a:t>: </a:t>
            </a:r>
            <a:r>
              <a:rPr lang="en-US" sz="3000" b="1" i="1"/>
              <a:t>  </a:t>
            </a:r>
            <a:r>
              <a:rPr lang="vi-VN" sz="3000"/>
              <a:t>Cây </a:t>
            </a:r>
            <a:r>
              <a:rPr lang="vi-VN" sz="3000" b="1" u="sng">
                <a:solidFill>
                  <a:srgbClr val="FF0000"/>
                </a:solidFill>
              </a:rPr>
              <a:t>ch</a:t>
            </a:r>
            <a:r>
              <a:rPr lang="vi-VN" sz="3000"/>
              <a:t>e, </a:t>
            </a:r>
            <a:r>
              <a:rPr lang="vi-VN" sz="3000" b="1" u="sng">
                <a:solidFill>
                  <a:srgbClr val="FF0000"/>
                </a:solidFill>
              </a:rPr>
              <a:t>ch</a:t>
            </a:r>
            <a:r>
              <a:rPr lang="vi-VN" sz="3000"/>
              <a:t>iến </a:t>
            </a:r>
            <a:r>
              <a:rPr lang="vi-VN" sz="3000" b="1" u="sng">
                <a:solidFill>
                  <a:srgbClr val="FF0000"/>
                </a:solidFill>
              </a:rPr>
              <a:t>ch</a:t>
            </a:r>
            <a:r>
              <a:rPr lang="vi-VN" sz="3000"/>
              <a:t>anh…</a:t>
            </a:r>
            <a:endParaRPr lang="en-US" sz="3000"/>
          </a:p>
          <a:p>
            <a:pPr algn="just"/>
            <a:r>
              <a:rPr lang="en-US" sz="3000" b="1" i="1"/>
              <a:t>+   </a:t>
            </a:r>
            <a:r>
              <a:rPr lang="en-US" sz="3000" b="1" i="1">
                <a:solidFill>
                  <a:srgbClr val="FF0000"/>
                </a:solidFill>
              </a:rPr>
              <a:t>kh/ph</a:t>
            </a:r>
            <a:r>
              <a:rPr lang="en-US" sz="3000"/>
              <a:t>:   đêm </a:t>
            </a:r>
            <a:r>
              <a:rPr lang="en-US" sz="3000" b="1" u="sng">
                <a:solidFill>
                  <a:srgbClr val="FF0000"/>
                </a:solidFill>
              </a:rPr>
              <a:t>ph</a:t>
            </a:r>
            <a:r>
              <a:rPr lang="en-US" sz="3000"/>
              <a:t>ia, </a:t>
            </a:r>
            <a:r>
              <a:rPr lang="en-US" sz="3000" b="1" u="sng">
                <a:solidFill>
                  <a:srgbClr val="FF0000"/>
                </a:solidFill>
              </a:rPr>
              <a:t>ph</a:t>
            </a:r>
            <a:r>
              <a:rPr lang="en-US" sz="3000"/>
              <a:t>á cửa…</a:t>
            </a:r>
          </a:p>
          <a:p>
            <a:pPr algn="just"/>
            <a:r>
              <a:rPr lang="vi-VN" sz="3000" b="1" i="1"/>
              <a:t>+</a:t>
            </a:r>
            <a:r>
              <a:rPr lang="en-US" sz="3000" b="1" i="1"/>
              <a:t>   </a:t>
            </a:r>
            <a:r>
              <a:rPr lang="vi-VN" sz="3000" b="1" i="1">
                <a:solidFill>
                  <a:srgbClr val="FF0000"/>
                </a:solidFill>
              </a:rPr>
              <a:t>s/x</a:t>
            </a:r>
            <a:r>
              <a:rPr lang="vi-VN" sz="3000" b="1" i="1"/>
              <a:t>: </a:t>
            </a:r>
            <a:r>
              <a:rPr lang="vi-VN" sz="3000"/>
              <a:t> </a:t>
            </a:r>
            <a:r>
              <a:rPr lang="en-US" sz="3000"/>
              <a:t>  </a:t>
            </a:r>
            <a:r>
              <a:rPr lang="vi-VN" sz="3000"/>
              <a:t>Cây </a:t>
            </a:r>
            <a:r>
              <a:rPr lang="vi-VN" sz="3000" b="1" u="sng">
                <a:solidFill>
                  <a:srgbClr val="FF0000"/>
                </a:solidFill>
              </a:rPr>
              <a:t>x</a:t>
            </a:r>
            <a:r>
              <a:rPr lang="vi-VN" sz="3000"/>
              <a:t>ả , </a:t>
            </a:r>
            <a:r>
              <a:rPr lang="vi-VN" sz="3000" b="1" u="sng">
                <a:solidFill>
                  <a:srgbClr val="FF0000"/>
                </a:solidFill>
              </a:rPr>
              <a:t>x</a:t>
            </a:r>
            <a:r>
              <a:rPr lang="vi-VN" sz="3000"/>
              <a:t>a mạc…</a:t>
            </a:r>
            <a:endParaRPr lang="en-US" sz="3000"/>
          </a:p>
          <a:p>
            <a:pPr algn="just"/>
            <a:r>
              <a:rPr lang="vi-VN" sz="3000" b="1" i="1"/>
              <a:t>+</a:t>
            </a:r>
            <a:r>
              <a:rPr lang="en-US" sz="3000" b="1" i="1"/>
              <a:t>  </a:t>
            </a:r>
            <a:r>
              <a:rPr lang="en-US" sz="3000" b="1" i="1">
                <a:solidFill>
                  <a:srgbClr val="FF0000"/>
                </a:solidFill>
              </a:rPr>
              <a:t>r</a:t>
            </a:r>
            <a:r>
              <a:rPr lang="vi-VN" sz="3000" b="1" i="1">
                <a:solidFill>
                  <a:srgbClr val="FF0000"/>
                </a:solidFill>
              </a:rPr>
              <a:t>/</a:t>
            </a:r>
            <a:r>
              <a:rPr lang="en-US" sz="3000" b="1" i="1">
                <a:solidFill>
                  <a:srgbClr val="FF0000"/>
                </a:solidFill>
              </a:rPr>
              <a:t>v/</a:t>
            </a:r>
            <a:r>
              <a:rPr lang="vi-VN" sz="3000" b="1" i="1">
                <a:solidFill>
                  <a:srgbClr val="FF0000"/>
                </a:solidFill>
              </a:rPr>
              <a:t>d/gi</a:t>
            </a:r>
            <a:r>
              <a:rPr lang="vi-VN" sz="3000" b="1" i="1"/>
              <a:t>: </a:t>
            </a:r>
            <a:r>
              <a:rPr lang="en-US" sz="3000" b="1" i="1"/>
              <a:t> </a:t>
            </a:r>
            <a:r>
              <a:rPr lang="vi-VN" sz="3000" b="1" u="sng">
                <a:solidFill>
                  <a:srgbClr val="FF0000"/>
                </a:solidFill>
              </a:rPr>
              <a:t>Gi</a:t>
            </a:r>
            <a:r>
              <a:rPr lang="vi-VN" sz="3000"/>
              <a:t>ao động, </a:t>
            </a:r>
            <a:r>
              <a:rPr lang="vi-VN" sz="3000" b="1" u="sng">
                <a:solidFill>
                  <a:srgbClr val="FF0000"/>
                </a:solidFill>
              </a:rPr>
              <a:t>gi</a:t>
            </a:r>
            <a:r>
              <a:rPr lang="vi-VN" sz="3000"/>
              <a:t>òng giống, </a:t>
            </a:r>
            <a:r>
              <a:rPr lang="vi-VN" sz="3000" b="1" u="sng">
                <a:solidFill>
                  <a:srgbClr val="FF0000"/>
                </a:solidFill>
              </a:rPr>
              <a:t>d</a:t>
            </a:r>
            <a:r>
              <a:rPr lang="vi-VN" sz="3000"/>
              <a:t>ui </a:t>
            </a:r>
            <a:r>
              <a:rPr lang="vi-VN" sz="3000" b="1" u="sng">
                <a:solidFill>
                  <a:srgbClr val="FF0000"/>
                </a:solidFill>
              </a:rPr>
              <a:t>d</a:t>
            </a:r>
            <a:r>
              <a:rPr lang="vi-VN" sz="3000"/>
              <a:t>ẻ</a:t>
            </a:r>
            <a:r>
              <a:rPr lang="en-US" sz="3000"/>
              <a:t>, đi </a:t>
            </a:r>
            <a:r>
              <a:rPr lang="en-US" sz="3000" b="1" u="sng">
                <a:solidFill>
                  <a:srgbClr val="FF0000"/>
                </a:solidFill>
              </a:rPr>
              <a:t>d</a:t>
            </a:r>
            <a:r>
              <a:rPr lang="en-US" sz="3000"/>
              <a:t>a đi </a:t>
            </a:r>
            <a:r>
              <a:rPr lang="en-US" sz="3000" b="1" u="sng">
                <a:solidFill>
                  <a:srgbClr val="FF0000"/>
                </a:solidFill>
              </a:rPr>
              <a:t>d</a:t>
            </a:r>
            <a:r>
              <a:rPr lang="en-US" sz="3000"/>
              <a:t>ô</a:t>
            </a:r>
            <a:r>
              <a:rPr lang="vi-VN" sz="3000"/>
              <a:t>…</a:t>
            </a:r>
            <a:endParaRPr lang="en-US" sz="3000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 NHÓM ÂM ĐẦU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41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9" grpId="0" uiExpand="1" build="p"/>
      <p:bldP spid="11" grpId="0"/>
    </p:bldLst>
  </p:timing>
</p:sld>
</file>

<file path=ppt/theme/theme1.xml><?xml version="1.0" encoding="utf-8"?>
<a:theme xmlns:a="http://schemas.openxmlformats.org/drawingml/2006/main" name="File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FilePP</Template>
  <TotalTime>168</TotalTime>
  <Words>744</Words>
  <Application>Microsoft Office PowerPoint</Application>
  <PresentationFormat>On-screen Show (4:3)</PresentationFormat>
  <Paragraphs>126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Courier New</vt:lpstr>
      <vt:lpstr>Times New Roman</vt:lpstr>
      <vt:lpstr>FilePP</vt:lpstr>
      <vt:lpstr>ỦY BAN NHÂN DÂN QUẬN TÂN BÌNH PHÒNG GIÁO DỤC VÀ ĐÀO TẠO TÂN BÌNH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 GIÁO DỤC VÀ ĐÀO TẠO THÀNH PHỐ HỒ CHÍ MINH PHÒNG GIÁO DỤC TIỂU HỌC</dc:title>
  <dc:creator>A</dc:creator>
  <cp:lastModifiedBy>ADMIN</cp:lastModifiedBy>
  <cp:revision>12</cp:revision>
  <dcterms:created xsi:type="dcterms:W3CDTF">2017-08-04T13:59:35Z</dcterms:created>
  <dcterms:modified xsi:type="dcterms:W3CDTF">2017-08-07T13:30:41Z</dcterms:modified>
</cp:coreProperties>
</file>